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6" r:id="rId2"/>
    <p:sldMasterId id="2147483692" r:id="rId3"/>
    <p:sldMasterId id="2147483708" r:id="rId4"/>
    <p:sldMasterId id="2147483724" r:id="rId5"/>
    <p:sldMasterId id="2147483753" r:id="rId6"/>
    <p:sldMasterId id="2147483768" r:id="rId7"/>
  </p:sldMasterIdLst>
  <p:notesMasterIdLst>
    <p:notesMasterId r:id="rId25"/>
  </p:notesMasterIdLst>
  <p:handoutMasterIdLst>
    <p:handoutMasterId r:id="rId26"/>
  </p:handoutMasterIdLst>
  <p:sldIdLst>
    <p:sldId id="489" r:id="rId8"/>
    <p:sldId id="503" r:id="rId9"/>
    <p:sldId id="522" r:id="rId10"/>
    <p:sldId id="517" r:id="rId11"/>
    <p:sldId id="504" r:id="rId12"/>
    <p:sldId id="512" r:id="rId13"/>
    <p:sldId id="505" r:id="rId14"/>
    <p:sldId id="524" r:id="rId15"/>
    <p:sldId id="506" r:id="rId16"/>
    <p:sldId id="516" r:id="rId17"/>
    <p:sldId id="513" r:id="rId18"/>
    <p:sldId id="519" r:id="rId19"/>
    <p:sldId id="518" r:id="rId20"/>
    <p:sldId id="525" r:id="rId21"/>
    <p:sldId id="501" r:id="rId22"/>
    <p:sldId id="514" r:id="rId23"/>
    <p:sldId id="521" r:id="rId2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rey Gortmaker" initials="JG" lastIdx="6" clrIdx="0"/>
  <p:cmAuthor id="1" name="Henri Korver" initials="HK" lastIdx="1" clrIdx="1"/>
  <p:cmAuthor id="2" name="A.C. Kloosterboer" initials="AK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A7D9FF"/>
    <a:srgbClr val="FFFFCC"/>
    <a:srgbClr val="66FFCC"/>
    <a:srgbClr val="003258"/>
    <a:srgbClr val="D84010"/>
    <a:srgbClr val="0078C8"/>
    <a:srgbClr val="EB9F87"/>
    <a:srgbClr val="E2704C"/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Stijl, licht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139" autoAdjust="0"/>
  </p:normalViewPr>
  <p:slideViewPr>
    <p:cSldViewPr>
      <p:cViewPr>
        <p:scale>
          <a:sx n="66" d="100"/>
          <a:sy n="66" d="100"/>
        </p:scale>
        <p:origin x="-144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 showGuides="1">
      <p:cViewPr>
        <p:scale>
          <a:sx n="70" d="100"/>
          <a:sy n="70" d="100"/>
        </p:scale>
        <p:origin x="-2544" y="3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11-10-2016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02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17A079-29A8-4941-8E86-13AA53F09615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388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900" dirty="0" smtClean="0"/>
              <a:t>Entiteitblokjes vormen de kaders en houden de </a:t>
            </a:r>
            <a:r>
              <a:rPr lang="nl-NL" sz="900" dirty="0" err="1" smtClean="0"/>
              <a:t>StUF</a:t>
            </a:r>
            <a:r>
              <a:rPr lang="nl-NL" sz="900" dirty="0" smtClean="0"/>
              <a:t>-familie</a:t>
            </a:r>
            <a:r>
              <a:rPr lang="nl-NL" sz="900" baseline="0" dirty="0" smtClean="0"/>
              <a:t> bijeen.</a:t>
            </a:r>
          </a:p>
          <a:p>
            <a:r>
              <a:rPr lang="nl-NL" sz="900" baseline="0" dirty="0" smtClean="0"/>
              <a:t> verhuizen gele blokjes naar kleine hapklare brokjes als koppelvlakken: 2 x 2 x 6 = 24.</a:t>
            </a:r>
          </a:p>
          <a:p>
            <a:r>
              <a:rPr lang="nl-NL" sz="900" baseline="0" dirty="0" smtClean="0"/>
              <a:t> verhuizen groene blokjes naar koppelvlakken</a:t>
            </a:r>
          </a:p>
          <a:p>
            <a:endParaRPr lang="nl-NL" sz="900" baseline="0" dirty="0" smtClean="0"/>
          </a:p>
          <a:p>
            <a:r>
              <a:rPr lang="nl-NL" sz="900" baseline="0" dirty="0" smtClean="0"/>
              <a:t>Voordeel: </a:t>
            </a:r>
          </a:p>
          <a:p>
            <a:pPr marL="228600" indent="-228600">
              <a:buAutoNum type="arabicParenR"/>
            </a:pPr>
            <a:r>
              <a:rPr lang="nl-NL" sz="900" baseline="0" dirty="0" smtClean="0"/>
              <a:t>eigen </a:t>
            </a:r>
            <a:r>
              <a:rPr lang="nl-NL" sz="900" baseline="0" dirty="0" err="1" smtClean="0"/>
              <a:t>namespace</a:t>
            </a:r>
            <a:r>
              <a:rPr lang="nl-NL" sz="900" baseline="0" dirty="0" smtClean="0"/>
              <a:t> / release frequentie </a:t>
            </a:r>
          </a:p>
          <a:p>
            <a:pPr marL="228600" indent="-228600">
              <a:buAutoNum type="arabicParenR"/>
            </a:pPr>
            <a:r>
              <a:rPr lang="nl-NL" sz="900" baseline="0" dirty="0" err="1" smtClean="0"/>
              <a:t>compliancy</a:t>
            </a:r>
            <a:r>
              <a:rPr lang="nl-NL" sz="900" baseline="0" dirty="0" smtClean="0"/>
              <a:t> beter af te dwingen in software catalogus</a:t>
            </a:r>
          </a:p>
          <a:p>
            <a:pPr marL="0" indent="0">
              <a:buNone/>
            </a:pPr>
            <a:endParaRPr lang="nl-NL" sz="900" baseline="0" dirty="0" smtClean="0"/>
          </a:p>
          <a:p>
            <a:pPr marL="0" indent="0">
              <a:buNone/>
            </a:pPr>
            <a:r>
              <a:rPr lang="nl-NL" sz="900" baseline="0" dirty="0" smtClean="0"/>
              <a:t>Publicatieplicht gele blokjes</a:t>
            </a:r>
          </a:p>
          <a:p>
            <a:pPr marL="0" indent="0">
              <a:buNone/>
            </a:pPr>
            <a:endParaRPr lang="nl-NL" sz="900" baseline="0" dirty="0" smtClean="0"/>
          </a:p>
          <a:p>
            <a:pPr marL="0" indent="0">
              <a:buNone/>
            </a:pPr>
            <a:r>
              <a:rPr lang="nl-NL" sz="900" baseline="0" dirty="0" smtClean="0"/>
              <a:t>Uitwisselingsmodel (kan UML of XML of JSON of etc. zijn)</a:t>
            </a:r>
          </a:p>
          <a:p>
            <a:pPr marL="0" indent="0">
              <a:buNone/>
            </a:pPr>
            <a:endParaRPr lang="nl-NL" sz="900" baseline="0" dirty="0" smtClean="0"/>
          </a:p>
          <a:p>
            <a:pPr marL="0" indent="0">
              <a:buNone/>
            </a:pPr>
            <a:r>
              <a:rPr lang="nl-NL" sz="900" baseline="0" dirty="0" smtClean="0"/>
              <a:t>Rechterkant (specifieke koppelvlakken hebben altijd voorrang). </a:t>
            </a:r>
            <a:r>
              <a:rPr lang="nl-NL" sz="900" baseline="0" dirty="0" err="1" smtClean="0"/>
              <a:t>Intensie</a:t>
            </a:r>
            <a:r>
              <a:rPr lang="nl-NL" sz="900" baseline="0" dirty="0" smtClean="0"/>
              <a:t> is dat de rechterkant steeds groter wordt en linkerkant steeds kleiner. Mooiste is als er geen gele blokjes meer nodig zijn en alle functionele behoefte afgedekt wordt door specifieke koppelvlakken.</a:t>
            </a:r>
          </a:p>
          <a:p>
            <a:pPr marL="0" indent="0">
              <a:buNone/>
            </a:pPr>
            <a:endParaRPr lang="nl-NL" sz="900" baseline="0" dirty="0" smtClean="0"/>
          </a:p>
          <a:p>
            <a:pPr marL="0" indent="0">
              <a:buNone/>
            </a:pPr>
            <a:r>
              <a:rPr lang="nl-NL" sz="900" baseline="0" dirty="0" smtClean="0"/>
              <a:t>Entiteitschema’s zo snel mogelijk opleveren. Die vormen de basis voor nieuwe koppelvlakken (aangifte verhuizing, overlijden). Dat geeft tijd voor </a:t>
            </a:r>
            <a:r>
              <a:rPr lang="nl-NL" sz="900" baseline="0" dirty="0" err="1" smtClean="0"/>
              <a:t>RFC’s</a:t>
            </a:r>
            <a:r>
              <a:rPr lang="nl-NL" sz="900" baseline="0" dirty="0" smtClean="0"/>
              <a:t> op berichtniveau (om nog even ervaring op te doen met REST). Dan zijn we klaar en hoeven we de boot niet te missen.</a:t>
            </a:r>
          </a:p>
          <a:p>
            <a:endParaRPr lang="nl-NL" sz="900" baseline="0" dirty="0" smtClean="0"/>
          </a:p>
          <a:p>
            <a:r>
              <a:rPr lang="nl-NL" sz="900" dirty="0" smtClean="0"/>
              <a:t>Bibliotheek van generieke berichten</a:t>
            </a:r>
          </a:p>
          <a:p>
            <a:endParaRPr lang="nl-NL" sz="900" dirty="0" smtClean="0"/>
          </a:p>
          <a:p>
            <a:r>
              <a:rPr lang="nl-NL" sz="900" dirty="0" smtClean="0"/>
              <a:t>gele blokjes </a:t>
            </a:r>
            <a:r>
              <a:rPr lang="nl-NL" sz="900" dirty="0" err="1" smtClean="0"/>
              <a:t>uitgrijzen</a:t>
            </a:r>
            <a:r>
              <a:rPr lang="nl-NL" sz="900" dirty="0" smtClean="0"/>
              <a:t> en het vlak kleiner maken dan koppelvlakken</a:t>
            </a:r>
          </a:p>
          <a:p>
            <a:endParaRPr lang="nl-NL" sz="900" dirty="0" smtClean="0"/>
          </a:p>
          <a:p>
            <a:r>
              <a:rPr lang="nl-NL" sz="900" dirty="0" smtClean="0"/>
              <a:t>er zijn meer koppelvlakken (interne als externe)</a:t>
            </a:r>
          </a:p>
          <a:p>
            <a:endParaRPr lang="nl-NL" sz="900" dirty="0" smtClean="0"/>
          </a:p>
          <a:p>
            <a:r>
              <a:rPr lang="nl-NL" sz="900" dirty="0" smtClean="0"/>
              <a:t>nog geen zaakberichten geplot in de plaat.</a:t>
            </a:r>
            <a:endParaRPr lang="nl-NL" sz="9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763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4566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03915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34013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oor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56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f 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87260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870430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676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agina met 2 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30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7792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87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260648"/>
            <a:ext cx="7704000" cy="7921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124744"/>
            <a:ext cx="7704000" cy="4608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83756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857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973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4045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133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/>
          <a:lstStyle>
            <a:lvl1pPr algn="ctr">
              <a:defRPr sz="32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892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15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8974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7650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294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f 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87260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923305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9861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agina met 2 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930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08632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5334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5762891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59544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3366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88857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935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/>
          <a:lstStyle>
            <a:lvl1pPr algn="ctr">
              <a:defRPr sz="32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1143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4555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8641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3509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4151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f 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87260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8341981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6970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agina met 2 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103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811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490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8533214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67242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4486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8979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2931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/>
          <a:lstStyle>
            <a:lvl1pPr algn="ctr">
              <a:defRPr sz="32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2951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74480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8058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6342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28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 of tussen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87260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3333517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966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agina met 2 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773328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2851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3707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9EE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54645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rgbClr val="009EE0"/>
                </a:solidFill>
              </a:defRPr>
            </a:lvl1pPr>
          </a:lstStyle>
          <a:p>
            <a:pPr lvl="0"/>
            <a:r>
              <a:rPr lang="en-US" noProof="0" smtClean="0"/>
              <a:t>Titelstijl van model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390737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84900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249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90674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30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/>
          <a:lstStyle>
            <a:lvl1pPr algn="ctr">
              <a:defRPr sz="3200" b="1"/>
            </a:lvl1pPr>
          </a:lstStyle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4037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56659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8718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5"/>
          <p:cNvSpPr>
            <a:spLocks noChangeArrowheads="1"/>
          </p:cNvSpPr>
          <p:nvPr/>
        </p:nvSpPr>
        <p:spPr bwMode="auto">
          <a:xfrm>
            <a:off x="0" y="5445125"/>
            <a:ext cx="9144000" cy="141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 sz="2400">
              <a:solidFill>
                <a:srgbClr val="FFFFFF"/>
              </a:solidFill>
              <a:latin typeface="Verdana"/>
              <a:cs typeface="ＭＳ Ｐゴシック" charset="0"/>
            </a:endParaRPr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90F69-6D7C-4847-9DD7-DC250212C91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9715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737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3493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009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95918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53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72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Revolutionare StUF. KING, 30-10-2015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9894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323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38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61098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8558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22349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5215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5986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3348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60817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  <p:sp>
        <p:nvSpPr>
          <p:cNvPr id="7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657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29762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5078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48267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076057" y="6524451"/>
            <a:ext cx="3960439" cy="288925"/>
          </a:xfrm>
        </p:spPr>
        <p:txBody>
          <a:bodyPr/>
          <a:lstStyle>
            <a:lvl1pPr>
              <a:defRPr sz="1200" i="1"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44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03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4010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12934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8103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1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90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smtClean="0"/>
              <a:t>Revolutionare StUF. KING, 30-10-2015</a:t>
            </a:r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8188" y="877888"/>
            <a:ext cx="77025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773238"/>
            <a:ext cx="7702550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7900" y="6235700"/>
            <a:ext cx="3960813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 dirty="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237288"/>
            <a:ext cx="6477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D0E8F8"/>
                </a:solidFill>
                <a:latin typeface="Verdana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3190F69-6D7C-4847-9DD7-DC250212C916}" type="slidenum">
              <a:rPr lang="nl-NL" smtClean="0">
                <a:ea typeface="+mn-ea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>
              <a:ea typeface="+mn-ea"/>
            </a:endParaRPr>
          </a:p>
        </p:txBody>
      </p:sp>
      <p:pic>
        <p:nvPicPr>
          <p:cNvPr id="2" name="Afbeelding 1" descr="logo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9238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Afbeelding 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6525"/>
            <a:ext cx="13985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350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ＭＳ Ｐゴシック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8188" y="877888"/>
            <a:ext cx="77025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773238"/>
            <a:ext cx="7702550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7900" y="6235700"/>
            <a:ext cx="3960813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 dirty="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237288"/>
            <a:ext cx="6477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D0E8F8"/>
                </a:solidFill>
                <a:latin typeface="Verdana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3190F69-6D7C-4847-9DD7-DC250212C916}" type="slidenum">
              <a:rPr lang="nl-NL" smtClean="0">
                <a:ea typeface="+mn-ea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>
              <a:ea typeface="+mn-ea"/>
            </a:endParaRPr>
          </a:p>
        </p:txBody>
      </p:sp>
      <p:pic>
        <p:nvPicPr>
          <p:cNvPr id="2" name="Afbeelding 1" descr="logo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9238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Afbeelding 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6525"/>
            <a:ext cx="13985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25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ＭＳ Ｐゴシック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8188" y="877888"/>
            <a:ext cx="77025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773238"/>
            <a:ext cx="7702550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7900" y="6235700"/>
            <a:ext cx="3960813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 dirty="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237288"/>
            <a:ext cx="6477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D0E8F8"/>
                </a:solidFill>
                <a:latin typeface="Verdana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3190F69-6D7C-4847-9DD7-DC250212C916}" type="slidenum">
              <a:rPr lang="nl-NL" smtClean="0">
                <a:ea typeface="+mn-ea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>
              <a:ea typeface="+mn-ea"/>
            </a:endParaRPr>
          </a:p>
        </p:txBody>
      </p:sp>
      <p:pic>
        <p:nvPicPr>
          <p:cNvPr id="2" name="Afbeelding 1" descr="logo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9238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Afbeelding 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6525"/>
            <a:ext cx="13985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367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ＭＳ Ｐゴシック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8188" y="877888"/>
            <a:ext cx="77025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773238"/>
            <a:ext cx="7702550" cy="416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7900" y="6235700"/>
            <a:ext cx="3960813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 dirty="0">
                <a:solidFill>
                  <a:schemeClr val="tx1"/>
                </a:solidFill>
                <a:latin typeface="+mn-lt"/>
                <a:ea typeface="ＭＳ Ｐゴシック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mtClean="0">
                <a:solidFill>
                  <a:srgbClr val="003258"/>
                </a:solidFill>
              </a:rPr>
              <a:t>Revolutionare StUF. KING, 30-10-2015</a:t>
            </a:r>
            <a:endParaRPr lang="nl-NL">
              <a:solidFill>
                <a:srgbClr val="003258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237288"/>
            <a:ext cx="647700" cy="288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D0E8F8"/>
                </a:solidFill>
                <a:latin typeface="Verdana" charset="0"/>
                <a:cs typeface="Arial" charset="0"/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53190F69-6D7C-4847-9DD7-DC250212C916}" type="slidenum">
              <a:rPr lang="nl-NL" smtClean="0">
                <a:ea typeface="+mn-ea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nl-NL">
              <a:ea typeface="+mn-ea"/>
            </a:endParaRPr>
          </a:p>
        </p:txBody>
      </p:sp>
      <p:pic>
        <p:nvPicPr>
          <p:cNvPr id="2" name="Afbeelding 1" descr="logo.png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92387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Afbeelding 2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36525"/>
            <a:ext cx="13985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04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EE0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ＭＳ Ｐゴシック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955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nl-NL" smtClean="0">
                <a:solidFill>
                  <a:srgbClr val="FFFFFF"/>
                </a:solidFill>
              </a:rPr>
              <a:t>Revolutionare StUF. KING, 30-10-2015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19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777236" cy="1470025"/>
          </a:xfrm>
        </p:spPr>
        <p:txBody>
          <a:bodyPr/>
          <a:lstStyle/>
          <a:p>
            <a: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Vernieuwing gegevens en berichtenstandaarden</a:t>
            </a:r>
            <a:endParaRPr lang="nl-N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4211960" y="6093296"/>
            <a:ext cx="493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+mn-lt"/>
              </a:rPr>
              <a:t>Werkgroep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Zaak</a:t>
            </a:r>
            <a:r>
              <a:rPr lang="en-US" dirty="0">
                <a:latin typeface="+mn-lt"/>
              </a:rPr>
              <a:t>- </a:t>
            </a:r>
            <a:r>
              <a:rPr lang="en-US" dirty="0" err="1">
                <a:latin typeface="+mn-lt"/>
              </a:rPr>
              <a:t>en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Documentservices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Utrecht – </a:t>
            </a:r>
            <a:r>
              <a:rPr lang="en-US" dirty="0" smtClean="0">
                <a:latin typeface="+mn-lt"/>
              </a:rPr>
              <a:t>12 </a:t>
            </a:r>
            <a:r>
              <a:rPr lang="en-US" dirty="0" err="1" smtClean="0">
                <a:latin typeface="+mn-lt"/>
              </a:rPr>
              <a:t>oktober</a:t>
            </a:r>
            <a:r>
              <a:rPr lang="en-US" dirty="0" smtClean="0">
                <a:latin typeface="+mn-lt"/>
              </a:rPr>
              <a:t> 2016</a:t>
            </a: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899592" y="3429000"/>
            <a:ext cx="7088832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</a:pPr>
            <a:r>
              <a:rPr lang="nl-NL" kern="0" dirty="0" smtClean="0"/>
              <a:t>Plan van aanpak vernieuwing standaarden</a:t>
            </a:r>
            <a:br>
              <a:rPr lang="nl-NL" kern="0" dirty="0" smtClean="0"/>
            </a:br>
            <a:r>
              <a:rPr lang="nl-NL" kern="0" dirty="0" smtClean="0"/>
              <a:t>- Project breakdown</a:t>
            </a:r>
          </a:p>
          <a:p>
            <a:pPr marL="0" indent="0">
              <a:buNone/>
            </a:pPr>
            <a:r>
              <a:rPr lang="nl-NL" kern="0" dirty="0" smtClean="0"/>
              <a:t>- Voorgestelde route 2017</a:t>
            </a:r>
            <a:endParaRPr lang="nl-NL" kern="0" dirty="0"/>
          </a:p>
        </p:txBody>
      </p:sp>
    </p:spTree>
    <p:extLst>
      <p:ext uri="{BB962C8B-B14F-4D97-AF65-F5344CB8AC3E}">
        <p14:creationId xmlns:p14="http://schemas.microsoft.com/office/powerpoint/2010/main" val="266201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el 42"/>
          <p:cNvSpPr>
            <a:spLocks noGrp="1"/>
          </p:cNvSpPr>
          <p:nvPr>
            <p:ph type="title"/>
          </p:nvPr>
        </p:nvSpPr>
        <p:spPr>
          <a:xfrm>
            <a:off x="1485541" y="-19050"/>
            <a:ext cx="6686859" cy="792163"/>
          </a:xfrm>
        </p:spPr>
        <p:txBody>
          <a:bodyPr/>
          <a:lstStyle/>
          <a:p>
            <a:r>
              <a:rPr lang="nl-NL" sz="2000" dirty="0" smtClean="0"/>
              <a:t>Gewenste beweging naar eindproducten</a:t>
            </a:r>
            <a:endParaRPr lang="en-US" sz="2000" dirty="0"/>
          </a:p>
        </p:txBody>
      </p:sp>
      <p:sp>
        <p:nvSpPr>
          <p:cNvPr id="118" name="Rechthoek 117"/>
          <p:cNvSpPr/>
          <p:nvPr/>
        </p:nvSpPr>
        <p:spPr bwMode="auto">
          <a:xfrm>
            <a:off x="258618" y="581804"/>
            <a:ext cx="8569325" cy="1942171"/>
          </a:xfrm>
          <a:prstGeom prst="rect">
            <a:avLst/>
          </a:prstGeom>
          <a:solidFill>
            <a:srgbClr val="CCEDB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b"/>
          <a:lstStyle/>
          <a:p>
            <a:pPr>
              <a:defRPr/>
            </a:pPr>
            <a:endParaRPr lang="nl-NL" sz="1400" b="1" noProof="1">
              <a:solidFill>
                <a:schemeClr val="accent6">
                  <a:lumMod val="50000"/>
                </a:schemeClr>
              </a:solidFill>
              <a:latin typeface="+mn-lt"/>
              <a:ea typeface="ＭＳ Ｐゴシック" charset="0"/>
            </a:endParaRPr>
          </a:p>
        </p:txBody>
      </p:sp>
      <p:sp>
        <p:nvSpPr>
          <p:cNvPr id="119" name="Rechthoek 118"/>
          <p:cNvSpPr/>
          <p:nvPr/>
        </p:nvSpPr>
        <p:spPr bwMode="auto">
          <a:xfrm>
            <a:off x="269285" y="4956379"/>
            <a:ext cx="8568952" cy="168861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400" b="1" i="0" u="none" strike="noStrike" cap="none" normalizeH="0" baseline="0" noProof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ＭＳ Ｐゴシック" charset="0"/>
                <a:cs typeface="Arial" charset="0"/>
              </a:rPr>
              <a:t>Externe</a:t>
            </a:r>
            <a:r>
              <a:rPr kumimoji="0" lang="nl-NL" sz="1400" b="1" i="0" u="none" strike="noStrike" cap="none" normalizeH="0" noProof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ＭＳ Ｐゴシック" charset="0"/>
                <a:cs typeface="Arial" charset="0"/>
              </a:rPr>
              <a:t> standaarden</a:t>
            </a:r>
            <a:endParaRPr kumimoji="0" lang="nl-NL" sz="1400" b="1" i="0" u="none" strike="noStrike" cap="none" normalizeH="0" baseline="0" noProof="1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+mn-lt"/>
              <a:ea typeface="ＭＳ Ｐゴシック" charset="0"/>
              <a:cs typeface="Arial" charset="0"/>
            </a:endParaRPr>
          </a:p>
        </p:txBody>
      </p:sp>
      <p:sp>
        <p:nvSpPr>
          <p:cNvPr id="198" name="Rechthoek 197"/>
          <p:cNvSpPr/>
          <p:nvPr/>
        </p:nvSpPr>
        <p:spPr bwMode="auto">
          <a:xfrm>
            <a:off x="734283" y="5109546"/>
            <a:ext cx="1866750" cy="706691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nl-NL" noProof="1" smtClean="0">
                <a:solidFill>
                  <a:schemeClr val="accent6">
                    <a:lumMod val="50000"/>
                  </a:schemeClr>
                </a:solidFill>
              </a:rPr>
              <a:t>iWMO / iJW</a:t>
            </a:r>
            <a:endParaRPr lang="nl-NL" noProof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9" name="Rechthoek 198"/>
          <p:cNvSpPr/>
          <p:nvPr/>
        </p:nvSpPr>
        <p:spPr bwMode="auto">
          <a:xfrm>
            <a:off x="564382" y="5442166"/>
            <a:ext cx="1866750" cy="662104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noProof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CMIS</a:t>
            </a:r>
          </a:p>
        </p:txBody>
      </p:sp>
      <p:sp>
        <p:nvSpPr>
          <p:cNvPr id="200" name="Rechthoek 199"/>
          <p:cNvSpPr/>
          <p:nvPr/>
        </p:nvSpPr>
        <p:spPr bwMode="auto">
          <a:xfrm>
            <a:off x="2896129" y="5517232"/>
            <a:ext cx="5755869" cy="40127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noProof="1" smtClean="0">
                <a:solidFill>
                  <a:schemeClr val="accent6">
                    <a:lumMod val="50000"/>
                  </a:schemeClr>
                </a:solidFill>
              </a:rPr>
              <a:t>Protocolbindingen</a:t>
            </a:r>
            <a:endParaRPr kumimoji="0" lang="nl-NL" b="0" i="0" u="none" strike="noStrike" cap="none" normalizeH="0" baseline="0" noProof="1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01" name="Rechthoek 200"/>
          <p:cNvSpPr/>
          <p:nvPr/>
        </p:nvSpPr>
        <p:spPr bwMode="auto">
          <a:xfrm>
            <a:off x="2896130" y="5085184"/>
            <a:ext cx="5755868" cy="40127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noProof="1" smtClean="0">
                <a:solidFill>
                  <a:schemeClr val="accent6">
                    <a:lumMod val="50000"/>
                  </a:schemeClr>
                </a:solidFill>
              </a:rPr>
              <a:t>Generieke standaardisatieafspraken</a:t>
            </a:r>
            <a:endParaRPr kumimoji="0" lang="nl-NL" b="0" i="0" u="none" strike="noStrike" cap="none" normalizeH="0" baseline="0" noProof="1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02" name="Rechthoek 201"/>
          <p:cNvSpPr/>
          <p:nvPr/>
        </p:nvSpPr>
        <p:spPr bwMode="auto">
          <a:xfrm>
            <a:off x="371977" y="5765421"/>
            <a:ext cx="1866750" cy="615907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noProof="1" smtClean="0">
                <a:solidFill>
                  <a:schemeClr val="accent6">
                    <a:lumMod val="50000"/>
                  </a:schemeClr>
                </a:solidFill>
              </a:rPr>
              <a:t>NEN3610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b="0" i="0" u="none" strike="noStrike" cap="none" normalizeH="0" baseline="0" noProof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IM….</a:t>
            </a:r>
          </a:p>
        </p:txBody>
      </p:sp>
      <p:cxnSp>
        <p:nvCxnSpPr>
          <p:cNvPr id="203" name="Rechte verbindingslijn 202"/>
          <p:cNvCxnSpPr/>
          <p:nvPr/>
        </p:nvCxnSpPr>
        <p:spPr bwMode="auto">
          <a:xfrm>
            <a:off x="2717557" y="4956379"/>
            <a:ext cx="0" cy="16886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4" name="Rechthoek 203"/>
          <p:cNvSpPr/>
          <p:nvPr/>
        </p:nvSpPr>
        <p:spPr bwMode="auto">
          <a:xfrm>
            <a:off x="2969840" y="6011440"/>
            <a:ext cx="1557338" cy="369888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nl-NL" altLang="nl-NL" sz="1050" noProof="1" smtClean="0">
                <a:solidFill>
                  <a:srgbClr val="383838"/>
                </a:solidFill>
                <a:latin typeface="Verdana" pitchFamily="34" charset="0"/>
              </a:rPr>
              <a:t>XML, WSDL, REST, JSON, SOAP, HTTP</a:t>
            </a:r>
          </a:p>
          <a:p>
            <a:pPr algn="ctr">
              <a:defRPr/>
            </a:pPr>
            <a:endParaRPr lang="nl-NL" altLang="nl-NL" sz="1050" noProof="1" smtClean="0">
              <a:solidFill>
                <a:srgbClr val="383838"/>
              </a:solidFill>
              <a:latin typeface="Verdana" pitchFamily="34" charset="0"/>
            </a:endParaRPr>
          </a:p>
        </p:txBody>
      </p:sp>
      <p:sp>
        <p:nvSpPr>
          <p:cNvPr id="205" name="Rechthoek 204"/>
          <p:cNvSpPr/>
          <p:nvPr/>
        </p:nvSpPr>
        <p:spPr bwMode="auto">
          <a:xfrm>
            <a:off x="6984628" y="6011440"/>
            <a:ext cx="1547812" cy="369888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nl-NL" altLang="nl-NL" sz="1100" noProof="1" smtClean="0">
                <a:solidFill>
                  <a:srgbClr val="383838"/>
                </a:solidFill>
                <a:latin typeface="Verdana" pitchFamily="34" charset="0"/>
              </a:rPr>
              <a:t>Digikoppeling</a:t>
            </a:r>
          </a:p>
          <a:p>
            <a:pPr algn="ctr">
              <a:defRPr/>
            </a:pPr>
            <a:r>
              <a:rPr lang="nl-NL" altLang="nl-NL" sz="1100" noProof="1" smtClean="0">
                <a:solidFill>
                  <a:srgbClr val="383838"/>
                </a:solidFill>
                <a:latin typeface="Verdana" pitchFamily="34" charset="0"/>
              </a:rPr>
              <a:t>WUS /EBMS</a:t>
            </a:r>
          </a:p>
          <a:p>
            <a:pPr algn="ctr">
              <a:defRPr/>
            </a:pPr>
            <a:endParaRPr lang="nl-NL" altLang="nl-NL" sz="1100" noProof="1" smtClean="0">
              <a:solidFill>
                <a:srgbClr val="383838"/>
              </a:solidFill>
              <a:latin typeface="Verdana" pitchFamily="34" charset="0"/>
            </a:endParaRPr>
          </a:p>
        </p:txBody>
      </p:sp>
      <p:sp>
        <p:nvSpPr>
          <p:cNvPr id="206" name="Rechthoek 205"/>
          <p:cNvSpPr/>
          <p:nvPr/>
        </p:nvSpPr>
        <p:spPr bwMode="auto">
          <a:xfrm>
            <a:off x="4600203" y="6011440"/>
            <a:ext cx="2319337" cy="369888"/>
          </a:xfrm>
          <a:prstGeom prst="rect">
            <a:avLst/>
          </a:prstGeom>
          <a:solidFill>
            <a:srgbClr val="A7D9FF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nl-NL" altLang="nl-NL" sz="1000" noProof="1" smtClean="0">
                <a:solidFill>
                  <a:srgbClr val="383838"/>
                </a:solidFill>
                <a:latin typeface="Verdana" pitchFamily="34" charset="0"/>
              </a:rPr>
              <a:t>Gemeenschappelijke Afspraken Berichtenstandaarden</a:t>
            </a:r>
          </a:p>
          <a:p>
            <a:pPr algn="ctr">
              <a:defRPr/>
            </a:pPr>
            <a:endParaRPr lang="nl-NL" altLang="nl-NL" sz="1100" noProof="1" smtClean="0">
              <a:solidFill>
                <a:srgbClr val="383838"/>
              </a:solidFill>
              <a:latin typeface="Verdana" pitchFamily="34" charset="0"/>
            </a:endParaRPr>
          </a:p>
        </p:txBody>
      </p:sp>
      <p:sp>
        <p:nvSpPr>
          <p:cNvPr id="208" name="Rechthoek 207"/>
          <p:cNvSpPr/>
          <p:nvPr/>
        </p:nvSpPr>
        <p:spPr bwMode="auto">
          <a:xfrm>
            <a:off x="195301" y="533411"/>
            <a:ext cx="8569325" cy="1942171"/>
          </a:xfrm>
          <a:prstGeom prst="rect">
            <a:avLst/>
          </a:prstGeom>
          <a:solidFill>
            <a:srgbClr val="CCEDB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b"/>
          <a:lstStyle/>
          <a:p>
            <a:pPr>
              <a:defRPr/>
            </a:pPr>
            <a:endParaRPr lang="nl-NL" sz="1400" b="1" noProof="1">
              <a:solidFill>
                <a:schemeClr val="accent6">
                  <a:lumMod val="50000"/>
                </a:schemeClr>
              </a:solidFill>
              <a:latin typeface="+mn-lt"/>
              <a:ea typeface="ＭＳ Ｐゴシック" charset="0"/>
            </a:endParaRPr>
          </a:p>
        </p:txBody>
      </p:sp>
      <p:sp>
        <p:nvSpPr>
          <p:cNvPr id="209" name="Rechthoek 208"/>
          <p:cNvSpPr/>
          <p:nvPr/>
        </p:nvSpPr>
        <p:spPr bwMode="auto">
          <a:xfrm>
            <a:off x="5780825" y="699046"/>
            <a:ext cx="971180" cy="67383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Betalen en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Invorderen</a:t>
            </a:r>
          </a:p>
        </p:txBody>
      </p:sp>
      <p:sp>
        <p:nvSpPr>
          <p:cNvPr id="210" name="Rechthoek 209"/>
          <p:cNvSpPr/>
          <p:nvPr/>
        </p:nvSpPr>
        <p:spPr bwMode="auto">
          <a:xfrm>
            <a:off x="6804248" y="699046"/>
            <a:ext cx="926502" cy="67106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Document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creatie</a:t>
            </a:r>
          </a:p>
        </p:txBody>
      </p:sp>
      <p:sp>
        <p:nvSpPr>
          <p:cNvPr id="211" name="Rechthoek 210"/>
          <p:cNvSpPr/>
          <p:nvPr/>
        </p:nvSpPr>
        <p:spPr bwMode="auto">
          <a:xfrm>
            <a:off x="7777423" y="720233"/>
            <a:ext cx="925215" cy="68018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ZS-DMS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2" name="Rechthoek 211"/>
          <p:cNvSpPr/>
          <p:nvPr/>
        </p:nvSpPr>
        <p:spPr bwMode="auto">
          <a:xfrm>
            <a:off x="4716016" y="699046"/>
            <a:ext cx="1021039" cy="67383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RSGB-bevragingen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3" name="Rechthoek 212"/>
          <p:cNvSpPr/>
          <p:nvPr/>
        </p:nvSpPr>
        <p:spPr bwMode="auto">
          <a:xfrm>
            <a:off x="4719443" y="1518603"/>
            <a:ext cx="1017475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Bag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4" name="Rechthoek 213"/>
          <p:cNvSpPr/>
          <p:nvPr/>
        </p:nvSpPr>
        <p:spPr bwMode="auto">
          <a:xfrm>
            <a:off x="5776903" y="1518603"/>
            <a:ext cx="975102" cy="67741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E-Formu-lieren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5" name="Rechthoek 214"/>
          <p:cNvSpPr/>
          <p:nvPr/>
        </p:nvSpPr>
        <p:spPr bwMode="auto">
          <a:xfrm>
            <a:off x="6804247" y="1518603"/>
            <a:ext cx="921807" cy="67741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WABO-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BAG</a:t>
            </a:r>
          </a:p>
        </p:txBody>
      </p:sp>
      <p:sp>
        <p:nvSpPr>
          <p:cNvPr id="216" name="Rechthoek 215"/>
          <p:cNvSpPr/>
          <p:nvPr/>
        </p:nvSpPr>
        <p:spPr bwMode="auto">
          <a:xfrm>
            <a:off x="7766039" y="1518603"/>
            <a:ext cx="925216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ZTC</a:t>
            </a:r>
            <a:b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</a:b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Export-Import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17" name="Tekstvak 216"/>
          <p:cNvSpPr txBox="1"/>
          <p:nvPr/>
        </p:nvSpPr>
        <p:spPr>
          <a:xfrm>
            <a:off x="4633826" y="2206941"/>
            <a:ext cx="3898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noProof="1" smtClean="0">
                <a:solidFill>
                  <a:srgbClr val="383838"/>
                </a:solidFill>
                <a:latin typeface="Verdana" pitchFamily="34" charset="0"/>
              </a:rPr>
              <a:t>Eindproductstandaarden</a:t>
            </a:r>
            <a:endParaRPr lang="en-US" sz="1400" dirty="0">
              <a:latin typeface="+mn-lt"/>
            </a:endParaRPr>
          </a:p>
        </p:txBody>
      </p:sp>
      <p:sp>
        <p:nvSpPr>
          <p:cNvPr id="218" name="Tekstvak 217"/>
          <p:cNvSpPr txBox="1"/>
          <p:nvPr/>
        </p:nvSpPr>
        <p:spPr>
          <a:xfrm>
            <a:off x="683568" y="2235459"/>
            <a:ext cx="2803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noProof="1" smtClean="0">
                <a:solidFill>
                  <a:srgbClr val="383838"/>
                </a:solidFill>
                <a:latin typeface="Verdana" pitchFamily="34" charset="0"/>
              </a:rPr>
              <a:t>Vangnet constructie</a:t>
            </a:r>
            <a:endParaRPr lang="en-US" sz="1400" dirty="0">
              <a:latin typeface="+mn-lt"/>
            </a:endParaRPr>
          </a:p>
        </p:txBody>
      </p:sp>
      <p:sp>
        <p:nvSpPr>
          <p:cNvPr id="220" name="Rechthoek 219"/>
          <p:cNvSpPr/>
          <p:nvPr/>
        </p:nvSpPr>
        <p:spPr bwMode="auto">
          <a:xfrm>
            <a:off x="3622969" y="707894"/>
            <a:ext cx="1021039" cy="67383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- - - 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1" name="Rechthoek 220"/>
          <p:cNvSpPr/>
          <p:nvPr/>
        </p:nvSpPr>
        <p:spPr bwMode="auto">
          <a:xfrm>
            <a:off x="3626396" y="1527451"/>
            <a:ext cx="1017475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ffectLst>
            <a:glow rad="330200">
              <a:schemeClr val="accent1">
                <a:alpha val="40000"/>
              </a:schemeClr>
            </a:glow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- - -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222" name="Afbeelding 2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00" y="2780928"/>
            <a:ext cx="8688937" cy="1837804"/>
          </a:xfrm>
          <a:prstGeom prst="rect">
            <a:avLst/>
          </a:prstGeom>
          <a:effectLst/>
        </p:spPr>
      </p:pic>
      <p:sp>
        <p:nvSpPr>
          <p:cNvPr id="223" name="Rechthoek 222"/>
          <p:cNvSpPr/>
          <p:nvPr/>
        </p:nvSpPr>
        <p:spPr bwMode="auto">
          <a:xfrm>
            <a:off x="5758815" y="705053"/>
            <a:ext cx="971180" cy="673836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Betalen en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Invorderen</a:t>
            </a:r>
          </a:p>
        </p:txBody>
      </p:sp>
      <p:sp>
        <p:nvSpPr>
          <p:cNvPr id="224" name="Rechthoek 223"/>
          <p:cNvSpPr/>
          <p:nvPr/>
        </p:nvSpPr>
        <p:spPr bwMode="auto">
          <a:xfrm>
            <a:off x="6782238" y="705053"/>
            <a:ext cx="926502" cy="67106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Document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creatie</a:t>
            </a:r>
          </a:p>
        </p:txBody>
      </p:sp>
      <p:sp>
        <p:nvSpPr>
          <p:cNvPr id="225" name="Rechthoek 224"/>
          <p:cNvSpPr/>
          <p:nvPr/>
        </p:nvSpPr>
        <p:spPr bwMode="auto">
          <a:xfrm>
            <a:off x="7755413" y="726240"/>
            <a:ext cx="925215" cy="68018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ZS-DMS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6" name="Rechthoek 225"/>
          <p:cNvSpPr/>
          <p:nvPr/>
        </p:nvSpPr>
        <p:spPr bwMode="auto">
          <a:xfrm>
            <a:off x="4694006" y="705053"/>
            <a:ext cx="1021039" cy="67383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RSGB-bevragingen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7" name="Rechthoek 226"/>
          <p:cNvSpPr/>
          <p:nvPr/>
        </p:nvSpPr>
        <p:spPr bwMode="auto">
          <a:xfrm>
            <a:off x="4697433" y="1524610"/>
            <a:ext cx="1017475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Bag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8" name="Rechthoek 227"/>
          <p:cNvSpPr/>
          <p:nvPr/>
        </p:nvSpPr>
        <p:spPr bwMode="auto">
          <a:xfrm>
            <a:off x="5754893" y="1524610"/>
            <a:ext cx="975102" cy="67741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E-Formu-lieren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9" name="Rechthoek 228"/>
          <p:cNvSpPr/>
          <p:nvPr/>
        </p:nvSpPr>
        <p:spPr bwMode="auto">
          <a:xfrm>
            <a:off x="6782237" y="1524610"/>
            <a:ext cx="921807" cy="67741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WABO-</a:t>
            </a:r>
          </a:p>
          <a:p>
            <a:pPr algn="ctr">
              <a:defRPr/>
            </a:pPr>
            <a:r>
              <a:rPr lang="nl-NL" sz="1200" noProof="1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BAG</a:t>
            </a:r>
          </a:p>
        </p:txBody>
      </p:sp>
      <p:sp>
        <p:nvSpPr>
          <p:cNvPr id="230" name="Rechthoek 229"/>
          <p:cNvSpPr/>
          <p:nvPr/>
        </p:nvSpPr>
        <p:spPr bwMode="auto">
          <a:xfrm>
            <a:off x="7744029" y="1524610"/>
            <a:ext cx="925216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ZTC</a:t>
            </a:r>
            <a:b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</a:b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Export-Import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31" name="Rechthoek 230"/>
          <p:cNvSpPr/>
          <p:nvPr/>
        </p:nvSpPr>
        <p:spPr bwMode="auto">
          <a:xfrm>
            <a:off x="3600959" y="713901"/>
            <a:ext cx="1021039" cy="673836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- - - 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32" name="Rechthoek 231"/>
          <p:cNvSpPr/>
          <p:nvPr/>
        </p:nvSpPr>
        <p:spPr bwMode="auto">
          <a:xfrm>
            <a:off x="3604386" y="1533458"/>
            <a:ext cx="1017475" cy="677413"/>
          </a:xfrm>
          <a:prstGeom prst="rect">
            <a:avLst/>
          </a:prstGeom>
          <a:solidFill>
            <a:srgbClr val="92D050"/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nl-NL" sz="1200" noProof="1" smtClean="0">
                <a:solidFill>
                  <a:schemeClr val="accent5">
                    <a:lumMod val="10000"/>
                  </a:schemeClr>
                </a:solidFill>
                <a:latin typeface="Arial" charset="0"/>
                <a:ea typeface="ＭＳ Ｐゴシック" charset="0"/>
                <a:cs typeface="Arial" charset="0"/>
              </a:rPr>
              <a:t>- - -</a:t>
            </a:r>
            <a:endParaRPr lang="nl-NL" sz="1200" noProof="1">
              <a:solidFill>
                <a:schemeClr val="accent5">
                  <a:lumMod val="10000"/>
                </a:schemeClr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151830"/>
            <a:ext cx="2000221" cy="107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6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20" grpId="0" animBg="1"/>
      <p:bldP spid="2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 breakdown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546543"/>
              </p:ext>
            </p:extLst>
          </p:nvPr>
        </p:nvGraphicFramePr>
        <p:xfrm>
          <a:off x="395537" y="908721"/>
          <a:ext cx="8568950" cy="5832647"/>
        </p:xfrm>
        <a:graphic>
          <a:graphicData uri="http://schemas.openxmlformats.org/drawingml/2006/table">
            <a:tbl>
              <a:tblPr firstRow="1" firstCol="1" bandRow="1"/>
              <a:tblGrid>
                <a:gridCol w="2717759"/>
                <a:gridCol w="162560"/>
                <a:gridCol w="2717760"/>
                <a:gridCol w="162560"/>
                <a:gridCol w="2645751"/>
                <a:gridCol w="162560"/>
              </a:tblGrid>
              <a:tr h="504055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b="1" dirty="0" smtClean="0">
                          <a:effectLst/>
                          <a:latin typeface="Verdana"/>
                          <a:ea typeface="MS Mincho"/>
                          <a:cs typeface="Arial"/>
                        </a:rPr>
                        <a:t>Projectmanagement,</a:t>
                      </a:r>
                      <a:r>
                        <a:rPr lang="nl-NL" sz="1400" b="1" baseline="0" dirty="0" smtClean="0">
                          <a:effectLst/>
                          <a:latin typeface="Verdana"/>
                          <a:ea typeface="MS Mincho"/>
                          <a:cs typeface="Arial"/>
                        </a:rPr>
                        <a:t> </a:t>
                      </a:r>
                      <a:r>
                        <a:rPr lang="nl-NL" sz="1400" b="1" dirty="0" smtClean="0">
                          <a:effectLst/>
                          <a:latin typeface="Verdana"/>
                          <a:ea typeface="MS Mincho"/>
                          <a:cs typeface="Arial"/>
                        </a:rPr>
                        <a:t>monitoring </a:t>
                      </a: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en communicatie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209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861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Basisstandaarden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Vernieuwde eindproductstandaarden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Governance- en beheer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62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Informatiemodellen</a:t>
                      </a:r>
                      <a:b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</a:b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RSGB 3.0 en RGBZ 2.0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Upgrade of update van eindproductstandaarden (KING)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Prioritering en planning eindproduct-standaarden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62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StUF onderlaag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Upgrade of update van eindproductstandaarden (derden)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Aanpassen governance- en beheerprocessen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628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Basisentiteitenschema’s</a:t>
                      </a:r>
                      <a:b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</a:b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StUF-BG, StUF-ZKN, </a:t>
                      </a:r>
                      <a:b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</a:b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StUF-ZTC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Nieuwe eindproductstandaarden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Model gedreven ontwikkelketen overdraagbaar en in beheer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67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8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8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8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4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Randvoorwaardelijke producten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Implementatie ondersteuning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4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Model gedreven ontwikkeling van standaarden (intern)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Stimuleren implementatie door leveranciers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28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Vangnetproces voor standaarden migratie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Ondersteunen implementatie door gemeenten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nl-NL" sz="1400" b="1" dirty="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99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Globale planning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004185"/>
              </p:ext>
            </p:extLst>
          </p:nvPr>
        </p:nvGraphicFramePr>
        <p:xfrm>
          <a:off x="323528" y="1412776"/>
          <a:ext cx="8568952" cy="3366480"/>
        </p:xfrm>
        <a:graphic>
          <a:graphicData uri="http://schemas.openxmlformats.org/drawingml/2006/table">
            <a:tbl>
              <a:tblPr firstRow="1" firstCol="1" bandRow="1"/>
              <a:tblGrid>
                <a:gridCol w="1484472"/>
                <a:gridCol w="1453084"/>
                <a:gridCol w="1407849"/>
                <a:gridCol w="1407849"/>
                <a:gridCol w="1407849"/>
                <a:gridCol w="1407849"/>
              </a:tblGrid>
              <a:tr h="514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Verdana"/>
                          <a:ea typeface="MS Mincho"/>
                          <a:cs typeface="Arial"/>
                        </a:rPr>
                        <a:t>Q4 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Q1 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Q2 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dirty="0">
                          <a:effectLst/>
                          <a:latin typeface="Verdana"/>
                          <a:ea typeface="MS Mincho"/>
                          <a:cs typeface="Arial"/>
                        </a:rPr>
                        <a:t>Q3 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Q4 2017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Q1 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Basisstandaarden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Vernieuwde eindproductstandaarden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Governance- en beheer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Randvoorwaardelijke producten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3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Verdana"/>
                          <a:ea typeface="MS Mincho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Verdana"/>
                          <a:ea typeface="MS Mincho"/>
                          <a:cs typeface="Arial"/>
                        </a:rPr>
                        <a:t>Implementatie ondersteuning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539552" y="5373216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meer gedetailleerde planning: </a:t>
            </a:r>
            <a:br>
              <a:rPr lang="nl-NL" dirty="0" smtClean="0"/>
            </a:br>
            <a:r>
              <a:rPr lang="nl-NL" dirty="0" smtClean="0"/>
              <a:t>Zie </a:t>
            </a:r>
            <a:r>
              <a:rPr lang="nl-NL" dirty="0"/>
              <a:t>Plan van Aanpak: Vernieuwde Standaarden </a:t>
            </a:r>
            <a:r>
              <a:rPr lang="nl-NL" dirty="0" smtClean="0"/>
              <a:t>pagina 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62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Eindproductstandaarden bij andere partijen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Vervangen eindproductstandaarden</a:t>
            </a:r>
          </a:p>
          <a:p>
            <a:r>
              <a:rPr lang="nl-NL" dirty="0" smtClean="0"/>
              <a:t>Gebruik </a:t>
            </a:r>
            <a:r>
              <a:rPr lang="nl-NL" dirty="0" err="1"/>
              <a:t>Modelgedreven</a:t>
            </a:r>
            <a:r>
              <a:rPr lang="nl-NL" dirty="0"/>
              <a:t> </a:t>
            </a:r>
            <a:r>
              <a:rPr lang="nl-NL" dirty="0" smtClean="0"/>
              <a:t>ontwikkelketen inclusief </a:t>
            </a:r>
            <a:r>
              <a:rPr lang="nl-NL" dirty="0" err="1" smtClean="0"/>
              <a:t>tooling</a:t>
            </a:r>
            <a:endParaRPr lang="nl-NL" dirty="0" smtClean="0"/>
          </a:p>
          <a:p>
            <a:r>
              <a:rPr lang="nl-NL" dirty="0" smtClean="0"/>
              <a:t>Ondersteuning vanuit KING</a:t>
            </a:r>
            <a:endParaRPr lang="nl-NL" dirty="0"/>
          </a:p>
          <a:p>
            <a:r>
              <a:rPr lang="nl-NL" dirty="0" smtClean="0"/>
              <a:t>Gebruik Basisentiteiten schema’s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Beheerders van andere StUF standaarden stellen </a:t>
            </a:r>
            <a:r>
              <a:rPr lang="nl-NL" dirty="0" smtClean="0"/>
              <a:t>een </a:t>
            </a:r>
            <a:r>
              <a:rPr lang="nl-NL" dirty="0"/>
              <a:t>planning op en communiceren die aan de regiegroep.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82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vraagt dat van deze werkgroep?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Bepalen</a:t>
            </a:r>
            <a:r>
              <a:rPr lang="nl-NL" dirty="0"/>
              <a:t>: willen we een update of </a:t>
            </a:r>
            <a:r>
              <a:rPr lang="nl-NL" dirty="0" smtClean="0"/>
              <a:t>upgrade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Bepalen</a:t>
            </a:r>
            <a:r>
              <a:rPr lang="nl-NL" dirty="0"/>
              <a:t>: wanneer willen we deze uitvoeren (behoefte aan RGBZ2.0 entiteiten / nieuwe onderlaag functionaliteit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r>
              <a:rPr lang="nl-NL" dirty="0" smtClean="0"/>
              <a:t>Nadenken over mogelijke opdeling van de huidige ZDS in meerdere koppelvlakken.</a:t>
            </a:r>
            <a:br>
              <a:rPr lang="nl-NL" dirty="0" smtClean="0"/>
            </a:br>
            <a:endParaRPr lang="nl-NL" dirty="0"/>
          </a:p>
          <a:p>
            <a:r>
              <a:rPr lang="nl-NL" dirty="0" smtClean="0"/>
              <a:t>Controle </a:t>
            </a:r>
            <a:r>
              <a:rPr lang="nl-NL" dirty="0"/>
              <a:t>schema’s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149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947738"/>
            <a:ext cx="42672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39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Projectmatige uitgangspunten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980728"/>
            <a:ext cx="8352928" cy="5256584"/>
          </a:xfrm>
        </p:spPr>
        <p:txBody>
          <a:bodyPr>
            <a:noAutofit/>
          </a:bodyPr>
          <a:lstStyle/>
          <a:p>
            <a:r>
              <a:rPr lang="nl-NL" sz="1900" dirty="0" smtClean="0"/>
              <a:t>In </a:t>
            </a:r>
            <a:r>
              <a:rPr lang="nl-NL" sz="1900" dirty="0"/>
              <a:t>principe </a:t>
            </a:r>
            <a:r>
              <a:rPr lang="nl-NL" sz="1900" dirty="0" smtClean="0"/>
              <a:t>gaan we uit van een </a:t>
            </a:r>
            <a:r>
              <a:rPr lang="nl-NL" sz="1900" dirty="0"/>
              <a:t>update van bestaande </a:t>
            </a:r>
            <a:r>
              <a:rPr lang="nl-NL" sz="1900" dirty="0" smtClean="0"/>
              <a:t>eindproductstandaarden </a:t>
            </a:r>
            <a:r>
              <a:rPr lang="nl-NL" sz="1900" dirty="0"/>
              <a:t>die bij KING in beheer zijn</a:t>
            </a:r>
            <a:r>
              <a:rPr lang="nl-NL" sz="1900" dirty="0" smtClean="0"/>
              <a:t>. </a:t>
            </a:r>
            <a:br>
              <a:rPr lang="nl-NL" sz="1900" dirty="0" smtClean="0"/>
            </a:br>
            <a:r>
              <a:rPr lang="nl-NL" sz="1900" dirty="0" smtClean="0"/>
              <a:t>Regiegroep </a:t>
            </a:r>
            <a:r>
              <a:rPr lang="nl-NL" sz="1900" dirty="0"/>
              <a:t>beslist, op basis van advies vanuit </a:t>
            </a:r>
            <a:r>
              <a:rPr lang="nl-NL" sz="1900" dirty="0" smtClean="0"/>
              <a:t>werkgroep, </a:t>
            </a:r>
            <a:r>
              <a:rPr lang="nl-NL" sz="1900" dirty="0"/>
              <a:t>of we </a:t>
            </a:r>
            <a:r>
              <a:rPr lang="nl-NL" sz="1900" dirty="0" smtClean="0"/>
              <a:t>over </a:t>
            </a:r>
            <a:r>
              <a:rPr lang="nl-NL" sz="1900" dirty="0"/>
              <a:t>gaan op een upgrade</a:t>
            </a:r>
            <a:r>
              <a:rPr lang="nl-NL" sz="1900" dirty="0" smtClean="0"/>
              <a:t>.</a:t>
            </a:r>
          </a:p>
          <a:p>
            <a:r>
              <a:rPr lang="nl-NL" sz="1900" dirty="0" smtClean="0"/>
              <a:t>Beperkte functionele uitbreiding t.b.v. </a:t>
            </a:r>
            <a:r>
              <a:rPr lang="nl-NL" sz="1900" dirty="0"/>
              <a:t>landelijke ontwikkelingen en </a:t>
            </a:r>
            <a:r>
              <a:rPr lang="nl-NL" sz="1900" dirty="0" smtClean="0"/>
              <a:t>vragen </a:t>
            </a:r>
            <a:r>
              <a:rPr lang="nl-NL" sz="1900" dirty="0"/>
              <a:t>vanuit het collectief van gemeenten </a:t>
            </a:r>
            <a:endParaRPr lang="nl-NL" sz="1900" dirty="0" smtClean="0"/>
          </a:p>
          <a:p>
            <a:r>
              <a:rPr lang="nl-NL" sz="1900" dirty="0" smtClean="0"/>
              <a:t>Scope </a:t>
            </a:r>
            <a:r>
              <a:rPr lang="nl-NL" sz="1900" dirty="0"/>
              <a:t>van </a:t>
            </a:r>
            <a:r>
              <a:rPr lang="nl-NL" sz="1900" dirty="0" smtClean="0"/>
              <a:t>het </a:t>
            </a:r>
            <a:r>
              <a:rPr lang="nl-NL" sz="1900" dirty="0"/>
              <a:t>projectplan is vertrekpunt. Aanvullingen daarop (zoals upgrade of </a:t>
            </a:r>
            <a:r>
              <a:rPr lang="nl-NL" sz="1900" dirty="0" smtClean="0"/>
              <a:t>risico’s</a:t>
            </a:r>
            <a:r>
              <a:rPr lang="nl-NL" sz="1900" dirty="0"/>
              <a:t>) leggen we voor aan de regiegroep.</a:t>
            </a:r>
          </a:p>
          <a:p>
            <a:r>
              <a:rPr lang="nl-NL" sz="1900" dirty="0" smtClean="0"/>
              <a:t>Prioriteitstelling </a:t>
            </a:r>
            <a:r>
              <a:rPr lang="nl-NL" sz="1900" dirty="0"/>
              <a:t>van </a:t>
            </a:r>
            <a:r>
              <a:rPr lang="nl-NL" sz="1900" dirty="0" smtClean="0"/>
              <a:t>eindproductstandaarden </a:t>
            </a:r>
            <a:r>
              <a:rPr lang="nl-NL" sz="1900" dirty="0"/>
              <a:t>(bij KING in beheer) is keuze van regiegroep</a:t>
            </a:r>
            <a:r>
              <a:rPr lang="nl-NL" sz="1900" dirty="0" smtClean="0"/>
              <a:t>.</a:t>
            </a:r>
          </a:p>
          <a:p>
            <a:r>
              <a:rPr lang="nl-NL" sz="1900" dirty="0"/>
              <a:t>Voortgang en belangrijke issues leggen we aan de regiegroep voor</a:t>
            </a:r>
            <a:r>
              <a:rPr lang="nl-NL" sz="1900" dirty="0" smtClean="0"/>
              <a:t>. Indien </a:t>
            </a:r>
            <a:r>
              <a:rPr lang="nl-NL" sz="1900" dirty="0"/>
              <a:t>de voortgang van de verandering daarom vraagt organiseren we extra overlegmomenten of afstemming via de mail/telefoon</a:t>
            </a:r>
            <a:r>
              <a:rPr lang="nl-NL" sz="1900" dirty="0" smtClean="0"/>
              <a:t>.</a:t>
            </a:r>
          </a:p>
          <a:p>
            <a:r>
              <a:rPr lang="nl-NL" sz="1900" dirty="0" smtClean="0"/>
              <a:t>Vangnetconstructie om tijdelijke standaarden t.b.v. gebruik RSGB3 en RGBZ2 mogelijk maken.</a:t>
            </a:r>
          </a:p>
          <a:p>
            <a:r>
              <a:rPr lang="nl-NL" sz="1900" dirty="0"/>
              <a:t>Beheerders van andere StUF standaarden stellen </a:t>
            </a:r>
            <a:r>
              <a:rPr lang="nl-NL" sz="1900" dirty="0" smtClean="0"/>
              <a:t>een planning </a:t>
            </a:r>
            <a:r>
              <a:rPr lang="nl-NL" sz="1900" dirty="0"/>
              <a:t>op en communiceren die aan de regiegroep.</a:t>
            </a:r>
          </a:p>
          <a:p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36159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260648"/>
            <a:ext cx="8100472" cy="792163"/>
          </a:xfrm>
        </p:spPr>
        <p:txBody>
          <a:bodyPr/>
          <a:lstStyle/>
          <a:p>
            <a:r>
              <a:rPr lang="nl-NL" sz="2400" dirty="0" smtClean="0"/>
              <a:t>Elf richtinggevende afspraken van Regiegroep tot nu toe 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4608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Meer </a:t>
            </a:r>
            <a:r>
              <a:rPr lang="nl-NL" sz="1500" dirty="0"/>
              <a:t>eindproduct </a:t>
            </a:r>
            <a:r>
              <a:rPr lang="nl-NL" sz="1500" dirty="0" smtClean="0"/>
              <a:t>standaarden worden ontwikkeld </a:t>
            </a:r>
            <a:r>
              <a:rPr lang="nl-NL" sz="1500" dirty="0"/>
              <a:t>die toegesneden zijn op bepaalde ketens/werkingsgebieden die op termijn halffabricaat standaarden (BG, ZKN) vervangen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err="1" smtClean="0"/>
              <a:t>StUF</a:t>
            </a:r>
            <a:r>
              <a:rPr lang="nl-NL" sz="1500" dirty="0" smtClean="0"/>
              <a:t> als open standaard op de pas-toe-leg-uit lijst blijft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Informatie betekenisvol wordt uitgewisseld en RSGB</a:t>
            </a:r>
            <a:r>
              <a:rPr lang="nl-NL" sz="1500" dirty="0"/>
              <a:t>, RGBZ en </a:t>
            </a:r>
            <a:r>
              <a:rPr lang="nl-NL" sz="1500" dirty="0" smtClean="0"/>
              <a:t>IM-ZTC gebruikt worden als </a:t>
            </a:r>
            <a:r>
              <a:rPr lang="nl-NL" sz="1500" dirty="0"/>
              <a:t>“semantische grondstof</a:t>
            </a:r>
            <a:r>
              <a:rPr lang="nl-NL" sz="1500" dirty="0" smtClean="0"/>
              <a:t>” voor opgenomen basis- en zaakgegevens</a:t>
            </a:r>
            <a:endParaRPr lang="nl-NL" sz="1500" dirty="0"/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Waar mogelijk (her)gebruik gemaakt, geharmoniseerd en/of aangesloten wordt op andere relevante internationale, nationale en domein standaarden </a:t>
            </a:r>
            <a:r>
              <a:rPr lang="nl-NL" sz="1500" dirty="0"/>
              <a:t>(W3C, CMIS, </a:t>
            </a:r>
            <a:r>
              <a:rPr lang="nl-NL" sz="1500" dirty="0" err="1"/>
              <a:t>Geo</a:t>
            </a:r>
            <a:r>
              <a:rPr lang="nl-NL" sz="1500" dirty="0"/>
              <a:t>, </a:t>
            </a:r>
            <a:r>
              <a:rPr lang="nl-NL" sz="1500" dirty="0" err="1"/>
              <a:t>Digikoppeling</a:t>
            </a:r>
            <a:r>
              <a:rPr lang="nl-NL" sz="1500" dirty="0"/>
              <a:t>, </a:t>
            </a:r>
            <a:r>
              <a:rPr lang="nl-NL" sz="1500" dirty="0" err="1" smtClean="0"/>
              <a:t>iWMO</a:t>
            </a:r>
            <a:r>
              <a:rPr lang="nl-NL" sz="1500" dirty="0" smtClean="0"/>
              <a:t>/</a:t>
            </a:r>
            <a:r>
              <a:rPr lang="nl-NL" sz="1500" dirty="0" err="1" smtClean="0"/>
              <a:t>iJW</a:t>
            </a:r>
            <a:r>
              <a:rPr lang="nl-NL" sz="1500" dirty="0"/>
              <a:t>, </a:t>
            </a:r>
            <a:r>
              <a:rPr lang="nl-NL" sz="1500" dirty="0" err="1"/>
              <a:t>enz</a:t>
            </a:r>
            <a:r>
              <a:rPr lang="nl-NL" sz="1500" dirty="0" smtClean="0"/>
              <a:t>)</a:t>
            </a:r>
            <a:r>
              <a:rPr lang="nl-NL" sz="1500" dirty="0"/>
              <a:t> </a:t>
            </a:r>
            <a:endParaRPr lang="nl-NL" sz="15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De familie een samenhangend, consistent geheel blijft waarvan het beheer geborgd is door te werken conform de familiecriteria en het </a:t>
            </a:r>
            <a:r>
              <a:rPr lang="nl-NL" sz="1500" dirty="0"/>
              <a:t>beheermodel. </a:t>
            </a:r>
            <a:endParaRPr lang="nl-NL" sz="15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Bijgedragen wordt aan </a:t>
            </a:r>
            <a:r>
              <a:rPr lang="nl-NL" sz="1500" dirty="0"/>
              <a:t>innovatie, lagere kosten, keuzevrijheid van leveranciers, interoperabiliteit en </a:t>
            </a:r>
            <a:r>
              <a:rPr lang="nl-NL" sz="1500" dirty="0" smtClean="0"/>
              <a:t>marktwerking en transparantie.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De op StUF gebaseerde koppelingen/services zijn functioneel gestandaardiseerd en technisch geschikt voor gebruik op de platforms van de afnemers</a:t>
            </a:r>
            <a:endParaRPr lang="nl-NL" sz="1500" dirty="0"/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Uitbreidingen en vernieuwingen in </a:t>
            </a:r>
            <a:r>
              <a:rPr lang="nl-NL" sz="1500" dirty="0" err="1" smtClean="0"/>
              <a:t>StUF</a:t>
            </a:r>
            <a:r>
              <a:rPr lang="nl-NL" sz="1500" dirty="0" smtClean="0"/>
              <a:t> zijn op tijd klaar voor grote veranderingen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Gemeenten, ketenpartners en leveranciers worden gestimuleerd releasematig te werken zodat tempo verschillen worden verkleind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Implementaties/migraties kunnen beheerst en per werkingsgebied worden uitgevoerd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500" dirty="0" smtClean="0"/>
              <a:t>Regiegroep meer regie voert en rekening houdt met meerdere belangen en perspectieven waarbij KING faciliteert en adviseert.</a:t>
            </a:r>
          </a:p>
        </p:txBody>
      </p:sp>
    </p:spTree>
    <p:extLst>
      <p:ext uri="{BB962C8B-B14F-4D97-AF65-F5344CB8AC3E}">
        <p14:creationId xmlns:p14="http://schemas.microsoft.com/office/powerpoint/2010/main" val="310169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willen we bereiken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dirty="0" smtClean="0"/>
              <a:t>Goede interoperabiliteit.</a:t>
            </a:r>
          </a:p>
          <a:p>
            <a:r>
              <a:rPr lang="nl-NL" sz="2000" dirty="0" smtClean="0"/>
              <a:t>Innovatie. Voorbereiden </a:t>
            </a:r>
            <a:r>
              <a:rPr lang="nl-NL" sz="2000" dirty="0"/>
              <a:t>op </a:t>
            </a:r>
            <a:r>
              <a:rPr lang="nl-NL" sz="2000" dirty="0" smtClean="0"/>
              <a:t>nieuwe </a:t>
            </a:r>
            <a:r>
              <a:rPr lang="nl-NL" sz="2000" dirty="0"/>
              <a:t>uitwisseltechnieken.</a:t>
            </a:r>
            <a:endParaRPr lang="nl-NL" sz="2000" dirty="0" smtClean="0"/>
          </a:p>
          <a:p>
            <a:r>
              <a:rPr lang="nl-NL" sz="2000" dirty="0" smtClean="0"/>
              <a:t>Aansluiten bij nieuwe versies van basisregistraties.</a:t>
            </a:r>
          </a:p>
          <a:p>
            <a:r>
              <a:rPr lang="nl-NL" sz="2000" dirty="0" smtClean="0"/>
              <a:t>Focus op functionaliteit.</a:t>
            </a:r>
          </a:p>
          <a:p>
            <a:r>
              <a:rPr lang="nl-NL" sz="2000" dirty="0" smtClean="0"/>
              <a:t>Complexiteitsreductie. Betrouwbare, meer eenduidige en testbare standaarden die </a:t>
            </a:r>
            <a:r>
              <a:rPr lang="nl-NL" sz="2000" dirty="0"/>
              <a:t>eenvoudiger </a:t>
            </a:r>
            <a:r>
              <a:rPr lang="nl-NL" sz="2000" dirty="0" smtClean="0"/>
              <a:t>geïmplementeerd </a:t>
            </a:r>
            <a:r>
              <a:rPr lang="nl-NL" sz="2000" dirty="0"/>
              <a:t>kunnen worden.</a:t>
            </a:r>
          </a:p>
          <a:p>
            <a:r>
              <a:rPr lang="nl-NL" sz="2000" dirty="0" smtClean="0"/>
              <a:t>Tempo. “Time </a:t>
            </a:r>
            <a:r>
              <a:rPr lang="nl-NL" sz="2000" dirty="0" err="1"/>
              <a:t>to</a:t>
            </a:r>
            <a:r>
              <a:rPr lang="nl-NL" sz="2000" dirty="0"/>
              <a:t> market” </a:t>
            </a:r>
            <a:r>
              <a:rPr lang="nl-NL" sz="2000" dirty="0" smtClean="0"/>
              <a:t>korter </a:t>
            </a:r>
            <a:r>
              <a:rPr lang="nl-NL" sz="2000" dirty="0"/>
              <a:t>maken, niet alleen door </a:t>
            </a:r>
            <a:r>
              <a:rPr lang="nl-NL" sz="2000" dirty="0" err="1"/>
              <a:t>tooling</a:t>
            </a:r>
            <a:r>
              <a:rPr lang="nl-NL" sz="2000" dirty="0"/>
              <a:t> maar ook door </a:t>
            </a:r>
            <a:r>
              <a:rPr lang="nl-NL" sz="2000" dirty="0" smtClean="0"/>
              <a:t>werkwijze en partitionering.</a:t>
            </a:r>
          </a:p>
          <a:p>
            <a:r>
              <a:rPr lang="nl-NL" sz="2000" dirty="0" smtClean="0"/>
              <a:t>Voorbereiden op landelijke ontwikkelingen </a:t>
            </a:r>
            <a:r>
              <a:rPr lang="nl-NL" sz="2000" dirty="0" smtClean="0"/>
              <a:t>(denk aan omgevingswet) en </a:t>
            </a:r>
            <a:r>
              <a:rPr lang="nl-NL" sz="2000" dirty="0" smtClean="0"/>
              <a:t>nieuwe businessvragen vanuit het collectief van </a:t>
            </a:r>
            <a:r>
              <a:rPr lang="nl-NL" sz="2000" dirty="0" smtClean="0"/>
              <a:t>gemeenten (denk aan collectieve voorzieningen).</a:t>
            </a:r>
            <a:endParaRPr lang="nl-NL" sz="2000" dirty="0" smtClean="0"/>
          </a:p>
          <a:p>
            <a:r>
              <a:rPr lang="nl-NL" sz="2000" dirty="0"/>
              <a:t>Marktwerking bevorderen.</a:t>
            </a:r>
          </a:p>
          <a:p>
            <a:r>
              <a:rPr lang="nl-NL" sz="2000" dirty="0" smtClean="0"/>
              <a:t>Lagere kosten.</a:t>
            </a:r>
          </a:p>
          <a:p>
            <a:pPr marL="0" indent="0">
              <a:buNone/>
            </a:pPr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342623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 smtClean="0"/>
              <a:t>Op welke gebieden zijn veranderingen in beeld</a:t>
            </a:r>
            <a:endParaRPr lang="nl-NL" sz="24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67544" y="1124744"/>
            <a:ext cx="8352928" cy="46080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 20 online diensten en digitalisering van zaakgerichte processen (zoals aangifte overlijden en verhuisservice)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endParaRPr lang="nl-NL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Bevragen van gegevensmagazijn (o.a. RSGB Bevragingen)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Zaakgericht werken in de keten (o.a. Omgevingswet)</a:t>
            </a:r>
          </a:p>
          <a:p>
            <a:pPr marL="0" indent="0">
              <a:buNone/>
              <a:defRPr/>
            </a:pPr>
            <a:endParaRPr lang="nl-NL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nl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Aansluiten op en/of updates landelijke voorzieningen </a:t>
            </a:r>
          </a:p>
          <a:p>
            <a:pPr marL="857250" lvl="1" indent="-457200">
              <a:buFont typeface="Wingdings" panose="05000000000000000000" pitchFamily="2" charset="2"/>
              <a:buChar char="Ø"/>
              <a:defRPr/>
            </a:pPr>
            <a:r>
              <a:rPr lang="nl-NL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BRP-levering </a:t>
            </a:r>
          </a:p>
          <a:p>
            <a:pPr marL="857250" lvl="1" indent="-457200">
              <a:buFont typeface="Wingdings" panose="05000000000000000000" pitchFamily="2" charset="2"/>
              <a:buChar char="Ø"/>
              <a:defRPr/>
            </a:pPr>
            <a:r>
              <a:rPr lang="nl-NL" sz="1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BRK-levering</a:t>
            </a:r>
          </a:p>
          <a:p>
            <a:pPr marL="857250" lvl="1" indent="-457200">
              <a:buFont typeface="Wingdings" panose="05000000000000000000" pitchFamily="2" charset="2"/>
              <a:buChar char="Ø"/>
              <a:defRPr/>
            </a:pPr>
            <a:r>
              <a:rPr lang="nl-NL" sz="18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BGT</a:t>
            </a:r>
            <a:endParaRPr lang="nl-NL" sz="1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57250" lvl="1" indent="-457200">
              <a:buFont typeface="Wingdings" panose="05000000000000000000" pitchFamily="2" charset="2"/>
              <a:buChar char="Ø"/>
              <a:defRPr/>
            </a:pPr>
            <a:r>
              <a:rPr lang="nl-NL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CORV update</a:t>
            </a:r>
          </a:p>
          <a:p>
            <a:pPr marL="857250" lvl="1" indent="-457200">
              <a:buFont typeface="Wingdings" panose="05000000000000000000" pitchFamily="2" charset="2"/>
              <a:buChar char="Ø"/>
              <a:defRPr/>
            </a:pPr>
            <a:r>
              <a:rPr lang="nl-NL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Migratie </a:t>
            </a:r>
            <a:r>
              <a:rPr lang="nl-NL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iWMO</a:t>
            </a:r>
            <a:r>
              <a:rPr lang="nl-NL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nl-NL" sz="180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iJW</a:t>
            </a:r>
            <a:r>
              <a:rPr lang="nl-NL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(2017)</a:t>
            </a:r>
            <a:r>
              <a:rPr lang="nl-NL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nl-NL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nl-NL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nl-NL" sz="2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Voorbereiden op uitwisseling van gegevens digitaal stelsel omgevingswet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708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nl-NL" i="0" dirty="0">
                <a:solidFill>
                  <a:schemeClr val="tx1"/>
                </a:solidFill>
                <a:latin typeface="+mj-lt"/>
              </a:rPr>
              <a:t>Uit regiegroep </a:t>
            </a:r>
            <a:r>
              <a:rPr lang="nl-NL" i="0" dirty="0" smtClean="0">
                <a:solidFill>
                  <a:schemeClr val="tx1"/>
                </a:solidFill>
                <a:latin typeface="+mj-lt"/>
              </a:rPr>
              <a:t>Gegevens en Berichtenstandaarden van </a:t>
            </a:r>
            <a:r>
              <a:rPr lang="nl-NL" i="0" dirty="0">
                <a:solidFill>
                  <a:schemeClr val="tx1"/>
                </a:solidFill>
                <a:latin typeface="+mj-lt"/>
              </a:rPr>
              <a:t>juni 2016</a:t>
            </a:r>
            <a:r>
              <a:rPr lang="nl-NL" i="0" dirty="0" smtClean="0">
                <a:solidFill>
                  <a:schemeClr val="tx1"/>
                </a:solidFill>
                <a:latin typeface="+mj-lt"/>
              </a:rPr>
              <a:t>:</a:t>
            </a:r>
            <a:endParaRPr lang="nl-NL" sz="2800" i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/>
            <a:r>
              <a:rPr lang="nl-NL" dirty="0" smtClean="0"/>
              <a:t>Behoefte aan </a:t>
            </a:r>
            <a:r>
              <a:rPr lang="nl-NL" dirty="0"/>
              <a:t>een meer concrete agenda.</a:t>
            </a:r>
          </a:p>
          <a:p>
            <a:pPr marL="342900" lvl="1" indent="-342900"/>
            <a:r>
              <a:rPr lang="nl-NL" dirty="0" smtClean="0"/>
              <a:t>Belangrijk </a:t>
            </a:r>
            <a:r>
              <a:rPr lang="nl-NL" dirty="0"/>
              <a:t>dat de inzichten van de ‘denktank’ StUF Expertgroep en de ‘denktank’ RSGB bevragingen bij elkaar worden </a:t>
            </a:r>
            <a:r>
              <a:rPr lang="nl-NL" dirty="0" smtClean="0"/>
              <a:t>gebracht.</a:t>
            </a:r>
          </a:p>
          <a:p>
            <a:pPr marL="342900" lvl="1" indent="-342900"/>
            <a:r>
              <a:rPr lang="nl-NL" dirty="0" smtClean="0"/>
              <a:t>Op </a:t>
            </a:r>
            <a:r>
              <a:rPr lang="nl-NL" dirty="0"/>
              <a:t>basis van de richtinggevende afspraken van de regiegroep en de inzichten en bevindingen vanuit de pilot(s) </a:t>
            </a:r>
            <a:r>
              <a:rPr lang="nl-NL" dirty="0" smtClean="0"/>
              <a:t>kaders </a:t>
            </a:r>
            <a:r>
              <a:rPr lang="nl-NL" dirty="0"/>
              <a:t>en plannen </a:t>
            </a:r>
            <a:r>
              <a:rPr lang="nl-NL" dirty="0" smtClean="0"/>
              <a:t>opstellen waarop </a:t>
            </a:r>
            <a:r>
              <a:rPr lang="nl-NL" dirty="0"/>
              <a:t>door de Regiegroep besloten kan worden.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Hierbij aandacht voor zorgvuldige uitvoering.</a:t>
            </a:r>
          </a:p>
          <a:p>
            <a:pPr marL="342900" lvl="1" indent="-342900"/>
            <a:r>
              <a:rPr lang="nl-NL" dirty="0" smtClean="0"/>
              <a:t>Daarin </a:t>
            </a:r>
            <a:r>
              <a:rPr lang="nl-NL" dirty="0"/>
              <a:t>moet ook duidelijk worden of het traject haalbaar is, en welke vernieuwingen meegenomen </a:t>
            </a:r>
            <a:r>
              <a:rPr lang="nl-NL" dirty="0" smtClean="0"/>
              <a:t>worden.</a:t>
            </a:r>
          </a:p>
        </p:txBody>
      </p:sp>
    </p:spTree>
    <p:extLst>
      <p:ext uri="{BB962C8B-B14F-4D97-AF65-F5344CB8AC3E}">
        <p14:creationId xmlns:p14="http://schemas.microsoft.com/office/powerpoint/2010/main" val="31831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Leerpunten van kennissessie 5 juli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124744"/>
            <a:ext cx="7956456" cy="4608000"/>
          </a:xfrm>
        </p:spPr>
        <p:txBody>
          <a:bodyPr>
            <a:normAutofit/>
          </a:bodyPr>
          <a:lstStyle/>
          <a:p>
            <a:r>
              <a:rPr lang="nl-NL" sz="2000" dirty="0"/>
              <a:t>Verbinden met (proef)implementatie </a:t>
            </a:r>
            <a:r>
              <a:rPr lang="nl-NL" sz="2000" dirty="0" smtClean="0"/>
              <a:t>helpt bij het vormgeven van een eenvoudiger te implementeren werkende standaard.</a:t>
            </a:r>
            <a:endParaRPr lang="nl-NL" sz="2000" dirty="0"/>
          </a:p>
          <a:p>
            <a:r>
              <a:rPr lang="nl-NL" sz="2000" dirty="0"/>
              <a:t>Business moet leidend zijn bij bepalen benodigde functionaliteit.</a:t>
            </a:r>
          </a:p>
          <a:p>
            <a:r>
              <a:rPr lang="nl-NL" sz="2000" dirty="0"/>
              <a:t>Vanuit benodigde entiteiten voor een koppelvlak kijken welke beschikbare entiteiten (zoals basisentiteiten) ingezet worden.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Dus sturen op gebruik maken </a:t>
            </a:r>
            <a:r>
              <a:rPr lang="nl-NL" sz="2000" dirty="0"/>
              <a:t>van ‘standaard bouwstenen’ maar </a:t>
            </a:r>
            <a:r>
              <a:rPr lang="nl-NL" sz="2000" dirty="0" smtClean="0"/>
              <a:t>deze mogen niet beperkend zijn </a:t>
            </a:r>
            <a:r>
              <a:rPr lang="nl-NL" sz="2000" dirty="0"/>
              <a:t>voor </a:t>
            </a:r>
            <a:r>
              <a:rPr lang="nl-NL" sz="2000" dirty="0" smtClean="0"/>
              <a:t>oplossen van de businessvraag.</a:t>
            </a:r>
          </a:p>
          <a:p>
            <a:r>
              <a:rPr lang="nl-NL" sz="2000" dirty="0" smtClean="0"/>
              <a:t>Spagaat tussen enerzijds doorvoeren verandering in volle breedte en anderzijds pilots op deelgebieden.</a:t>
            </a:r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46431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260648"/>
            <a:ext cx="8028464" cy="792163"/>
          </a:xfrm>
        </p:spPr>
        <p:txBody>
          <a:bodyPr/>
          <a:lstStyle/>
          <a:p>
            <a:r>
              <a:rPr lang="nl-NL" dirty="0" smtClean="0"/>
              <a:t>Oplossingsrichting vernieuwde standaarden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124744"/>
            <a:ext cx="8244488" cy="4608000"/>
          </a:xfrm>
        </p:spPr>
        <p:txBody>
          <a:bodyPr>
            <a:noAutofit/>
          </a:bodyPr>
          <a:lstStyle/>
          <a:p>
            <a:r>
              <a:rPr lang="nl-NL" sz="2000" dirty="0" smtClean="0"/>
              <a:t>Strak </a:t>
            </a:r>
            <a:r>
              <a:rPr lang="nl-NL" sz="2000" dirty="0"/>
              <a:t>op de semantiek. </a:t>
            </a:r>
            <a:r>
              <a:rPr lang="nl-NL" sz="2000" dirty="0" smtClean="0"/>
              <a:t>Semantiek </a:t>
            </a:r>
            <a:r>
              <a:rPr lang="nl-NL" sz="2000" dirty="0"/>
              <a:t>vastgelegd in </a:t>
            </a:r>
            <a:r>
              <a:rPr lang="nl-NL" sz="2000" dirty="0" smtClean="0"/>
              <a:t>informatiemodellen deden we al. Nieuw is dat </a:t>
            </a:r>
            <a:r>
              <a:rPr lang="nl-NL" sz="2000" dirty="0"/>
              <a:t>we de </a:t>
            </a:r>
            <a:r>
              <a:rPr lang="nl-NL" sz="2000" dirty="0" smtClean="0"/>
              <a:t>uitwisselings- </a:t>
            </a:r>
            <a:r>
              <a:rPr lang="nl-NL" sz="2000" dirty="0"/>
              <a:t>en </a:t>
            </a:r>
            <a:r>
              <a:rPr lang="nl-NL" sz="2000" dirty="0" smtClean="0"/>
              <a:t>berichtmodellen </a:t>
            </a:r>
            <a:r>
              <a:rPr lang="nl-NL" sz="2000" dirty="0"/>
              <a:t>expliciet en </a:t>
            </a:r>
            <a:r>
              <a:rPr lang="nl-NL" sz="2000" dirty="0" smtClean="0"/>
              <a:t>gevalideerd verbinden </a:t>
            </a:r>
            <a:r>
              <a:rPr lang="nl-NL" sz="2000" dirty="0"/>
              <a:t>met </a:t>
            </a:r>
            <a:r>
              <a:rPr lang="nl-NL" sz="2000" dirty="0" smtClean="0"/>
              <a:t>de informatiemodellen.</a:t>
            </a:r>
          </a:p>
          <a:p>
            <a:r>
              <a:rPr lang="nl-NL" sz="2000" dirty="0"/>
              <a:t>Complexiteit van de huidige StUF-XML uitwisseling reduceren.</a:t>
            </a:r>
          </a:p>
          <a:p>
            <a:r>
              <a:rPr lang="nl-NL" sz="2000" dirty="0"/>
              <a:t>Schema generatie eindproductstandaarden mogelijk </a:t>
            </a:r>
            <a:r>
              <a:rPr lang="nl-NL" sz="2000" dirty="0" smtClean="0"/>
              <a:t>maken.</a:t>
            </a:r>
            <a:endParaRPr lang="nl-NL" sz="2000" dirty="0"/>
          </a:p>
          <a:p>
            <a:r>
              <a:rPr lang="nl-NL" sz="2000" dirty="0"/>
              <a:t>Code generatie eindproductstandaarden mogelijk </a:t>
            </a:r>
            <a:r>
              <a:rPr lang="nl-NL" sz="2000" dirty="0" smtClean="0"/>
              <a:t>maken.</a:t>
            </a:r>
            <a:endParaRPr lang="nl-NL" sz="2000" dirty="0"/>
          </a:p>
          <a:p>
            <a:r>
              <a:rPr lang="nl-NL" sz="2000" dirty="0"/>
              <a:t>Waar mogelijk verbinding met (proef)implementaties </a:t>
            </a:r>
            <a:r>
              <a:rPr lang="nl-NL" sz="2000" dirty="0" smtClean="0"/>
              <a:t>maken.</a:t>
            </a:r>
          </a:p>
          <a:p>
            <a:r>
              <a:rPr lang="nl-NL" sz="2000" dirty="0" smtClean="0"/>
              <a:t>Flexibiliteit </a:t>
            </a:r>
            <a:r>
              <a:rPr lang="nl-NL" sz="2000" dirty="0"/>
              <a:t>in het formaat waarin we willen uitwisselen. </a:t>
            </a:r>
            <a:br>
              <a:rPr lang="nl-NL" sz="2000" dirty="0"/>
            </a:br>
            <a:r>
              <a:rPr lang="nl-NL" sz="2000" dirty="0" smtClean="0"/>
              <a:t>Voorbereiden </a:t>
            </a:r>
            <a:r>
              <a:rPr lang="nl-NL" sz="2000" dirty="0"/>
              <a:t>om </a:t>
            </a:r>
            <a:r>
              <a:rPr lang="nl-NL" sz="2000" dirty="0" smtClean="0"/>
              <a:t>naast XML</a:t>
            </a:r>
            <a:r>
              <a:rPr lang="nl-NL" sz="2000" dirty="0"/>
              <a:t> </a:t>
            </a:r>
            <a:r>
              <a:rPr lang="nl-NL" sz="2000" dirty="0" smtClean="0"/>
              <a:t>ook </a:t>
            </a:r>
            <a:r>
              <a:rPr lang="nl-NL" sz="2000" dirty="0" err="1" smtClean="0"/>
              <a:t>Json</a:t>
            </a:r>
            <a:r>
              <a:rPr lang="nl-NL" sz="2000" dirty="0" smtClean="0"/>
              <a:t> te ondersteunen.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6581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zit de </a:t>
            </a:r>
            <a:r>
              <a:rPr lang="nl-NL" dirty="0" smtClean="0"/>
              <a:t>verandering?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000" dirty="0" smtClean="0"/>
              <a:t>Vervanging van </a:t>
            </a:r>
            <a:r>
              <a:rPr lang="nl-NL" sz="2000" dirty="0"/>
              <a:t>generieke </a:t>
            </a:r>
            <a:r>
              <a:rPr lang="nl-NL" sz="2000" dirty="0" smtClean="0"/>
              <a:t>halffabricaten zoals StUF-BG naar scherpe eindproductstandaarden.</a:t>
            </a:r>
            <a:endParaRPr lang="nl-NL" sz="2000" dirty="0"/>
          </a:p>
          <a:p>
            <a:r>
              <a:rPr lang="nl-NL" sz="2000" dirty="0"/>
              <a:t>Wel de basisentiteiten </a:t>
            </a:r>
            <a:r>
              <a:rPr lang="nl-NL" sz="2000" dirty="0" smtClean="0"/>
              <a:t>voor </a:t>
            </a:r>
            <a:r>
              <a:rPr lang="nl-NL" sz="2000" dirty="0"/>
              <a:t>RSGB, RGBZ en ZTC opstellen.</a:t>
            </a:r>
          </a:p>
          <a:p>
            <a:r>
              <a:rPr lang="nl-NL" sz="2000" dirty="0"/>
              <a:t>De business (het proces) is leidend. </a:t>
            </a:r>
            <a:endParaRPr lang="nl-NL" sz="2000" dirty="0" smtClean="0"/>
          </a:p>
          <a:p>
            <a:r>
              <a:rPr lang="nl-NL" sz="2000" dirty="0" smtClean="0"/>
              <a:t>De </a:t>
            </a:r>
            <a:r>
              <a:rPr lang="nl-NL" sz="2000" dirty="0"/>
              <a:t>onderlaag </a:t>
            </a:r>
            <a:r>
              <a:rPr lang="nl-NL" sz="2000" dirty="0" smtClean="0"/>
              <a:t>gaat meer mogelijkheden bieden om via verschillende formaten uit te wisselen</a:t>
            </a:r>
            <a:r>
              <a:rPr lang="nl-NL" sz="2000" dirty="0"/>
              <a:t> </a:t>
            </a:r>
            <a:r>
              <a:rPr lang="nl-NL" sz="2000" dirty="0" smtClean="0"/>
              <a:t>(de keuze vindt dan bij het opstellen van het koppelvlak plaats).</a:t>
            </a:r>
          </a:p>
          <a:p>
            <a:r>
              <a:rPr lang="nl-NL" sz="2000" dirty="0" smtClean="0"/>
              <a:t>Complexiteitsreductie van de standaard (m.n. in de onderlaag).</a:t>
            </a:r>
            <a:endParaRPr lang="nl-NL" sz="2000" dirty="0"/>
          </a:p>
          <a:p>
            <a:r>
              <a:rPr lang="nl-NL" sz="2000" dirty="0"/>
              <a:t>“Pas toe of leg uit” op </a:t>
            </a:r>
            <a:r>
              <a:rPr lang="nl-NL" sz="2000" dirty="0" smtClean="0"/>
              <a:t>(her)gebruik van basisentiteiten</a:t>
            </a:r>
            <a:r>
              <a:rPr lang="nl-NL" sz="2000" dirty="0"/>
              <a:t>.</a:t>
            </a:r>
          </a:p>
          <a:p>
            <a:r>
              <a:rPr lang="nl-NL" sz="2000" dirty="0"/>
              <a:t>Per koppelvlak een eigen “</a:t>
            </a:r>
            <a:r>
              <a:rPr lang="nl-NL" sz="2000" dirty="0" err="1"/>
              <a:t>namespace</a:t>
            </a:r>
            <a:r>
              <a:rPr lang="nl-NL" sz="2000" dirty="0"/>
              <a:t>” en dus een eigen regime en </a:t>
            </a:r>
            <a:r>
              <a:rPr lang="nl-NL" sz="2000" dirty="0" smtClean="0"/>
              <a:t>releasebeleid.</a:t>
            </a:r>
            <a:endParaRPr lang="nl-NL" sz="2000" dirty="0"/>
          </a:p>
          <a:p>
            <a:r>
              <a:rPr lang="nl-NL" sz="2000" dirty="0"/>
              <a:t>Door schema-generatie gaat </a:t>
            </a:r>
            <a:r>
              <a:rPr lang="nl-NL" sz="2000" dirty="0" smtClean="0"/>
              <a:t>opstellen en review </a:t>
            </a:r>
            <a:r>
              <a:rPr lang="nl-NL" sz="2000" dirty="0"/>
              <a:t>over functionaliteit van een </a:t>
            </a:r>
            <a:r>
              <a:rPr lang="nl-NL" sz="2000" dirty="0" smtClean="0"/>
              <a:t>koppelvlak </a:t>
            </a:r>
            <a:r>
              <a:rPr lang="nl-NL" sz="2000" dirty="0"/>
              <a:t>en </a:t>
            </a:r>
            <a:r>
              <a:rPr lang="nl-NL" sz="2000" dirty="0" smtClean="0"/>
              <a:t>de keuze en inperking van StUF uitwisselingsmogelijkheden.</a:t>
            </a:r>
          </a:p>
          <a:p>
            <a:pPr marL="0" indent="0">
              <a:buNone/>
            </a:pPr>
            <a:r>
              <a:rPr lang="nl-NL" sz="2000" dirty="0" smtClean="0"/>
              <a:t> </a:t>
            </a:r>
          </a:p>
          <a:p>
            <a:pPr marL="0" indent="0">
              <a:buNone/>
            </a:pP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Effecten van die verandering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Onderlaag </a:t>
            </a:r>
            <a:r>
              <a:rPr lang="nl-NL" dirty="0"/>
              <a:t>krijgt meer flexibiliteit en mogelijkheden, </a:t>
            </a:r>
            <a:endParaRPr lang="nl-NL" dirty="0" smtClean="0"/>
          </a:p>
          <a:p>
            <a:r>
              <a:rPr lang="nl-NL" dirty="0" smtClean="0"/>
              <a:t>In de koppelvlakken maken we de keuze welke mogelijkheden worden toegepast</a:t>
            </a:r>
          </a:p>
          <a:p>
            <a:r>
              <a:rPr lang="nl-NL" dirty="0" smtClean="0"/>
              <a:t>Koppelvlakken blijven </a:t>
            </a:r>
            <a:r>
              <a:rPr lang="nl-NL" dirty="0"/>
              <a:t>net zo scherp of </a:t>
            </a:r>
            <a:r>
              <a:rPr lang="nl-NL" dirty="0" smtClean="0"/>
              <a:t>worden nog </a:t>
            </a:r>
            <a:r>
              <a:rPr lang="nl-NL" dirty="0"/>
              <a:t>scherper</a:t>
            </a:r>
          </a:p>
          <a:p>
            <a:r>
              <a:rPr lang="nl-NL" dirty="0" smtClean="0"/>
              <a:t>Gebruik </a:t>
            </a:r>
            <a:r>
              <a:rPr lang="nl-NL" dirty="0"/>
              <a:t>containers / </a:t>
            </a:r>
            <a:r>
              <a:rPr lang="nl-NL" dirty="0" err="1"/>
              <a:t>aanvullendeElementen</a:t>
            </a:r>
            <a:r>
              <a:rPr lang="nl-NL" dirty="0"/>
              <a:t>   (e-formulieren in zaakdocument)</a:t>
            </a:r>
          </a:p>
          <a:p>
            <a:r>
              <a:rPr lang="nl-NL" dirty="0" smtClean="0"/>
              <a:t>Meer </a:t>
            </a:r>
            <a:r>
              <a:rPr lang="nl-NL" dirty="0"/>
              <a:t>attributen optioneel verklaren (bv </a:t>
            </a:r>
            <a:r>
              <a:rPr lang="nl-NL" dirty="0" err="1"/>
              <a:t>stuf:functie</a:t>
            </a:r>
            <a:r>
              <a:rPr lang="nl-NL" dirty="0"/>
              <a:t> in vrije berichten)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58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doen we dan met StUF-BG en StUF-ZKN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720000" y="1124744"/>
            <a:ext cx="7956456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000" b="1" dirty="0">
                <a:solidFill>
                  <a:schemeClr val="tx1"/>
                </a:solidFill>
              </a:rPr>
              <a:t>Vervangen </a:t>
            </a:r>
            <a:r>
              <a:rPr lang="nl-NL" sz="2000" b="1" dirty="0" smtClean="0">
                <a:solidFill>
                  <a:schemeClr val="tx1"/>
                </a:solidFill>
              </a:rPr>
              <a:t>door eindproductstandaarden </a:t>
            </a:r>
            <a:r>
              <a:rPr lang="nl-NL" sz="2000" dirty="0" smtClean="0">
                <a:solidFill>
                  <a:schemeClr val="tx1"/>
                </a:solidFill>
              </a:rPr>
              <a:t>indien er een concrete aanleiding is.</a:t>
            </a: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 smtClean="0">
                <a:solidFill>
                  <a:schemeClr val="tx1"/>
                </a:solidFill>
              </a:rPr>
              <a:t>Gebruik </a:t>
            </a:r>
            <a:r>
              <a:rPr lang="nl-NL" sz="2000" dirty="0" err="1">
                <a:solidFill>
                  <a:schemeClr val="tx1"/>
                </a:solidFill>
              </a:rPr>
              <a:t>Modelgedreven</a:t>
            </a:r>
            <a:r>
              <a:rPr lang="nl-NL" sz="2000" dirty="0">
                <a:solidFill>
                  <a:schemeClr val="tx1"/>
                </a:solidFill>
              </a:rPr>
              <a:t> ontwikkelketen</a:t>
            </a:r>
          </a:p>
          <a:p>
            <a:r>
              <a:rPr lang="nl-NL" sz="2000" dirty="0" smtClean="0">
                <a:solidFill>
                  <a:schemeClr val="tx1"/>
                </a:solidFill>
              </a:rPr>
              <a:t>Gebruik </a:t>
            </a:r>
            <a:r>
              <a:rPr lang="nl-NL" sz="2000" dirty="0" err="1">
                <a:solidFill>
                  <a:schemeClr val="tx1"/>
                </a:solidFill>
              </a:rPr>
              <a:t>Basisentiteitenschema’s</a:t>
            </a:r>
            <a:endParaRPr lang="nl-NL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000" b="1" dirty="0" smtClean="0">
                <a:solidFill>
                  <a:schemeClr val="tx1"/>
                </a:solidFill>
              </a:rPr>
              <a:t>Vangnetconstructie.</a:t>
            </a:r>
            <a:r>
              <a:rPr lang="nl-NL" sz="2000" dirty="0" smtClean="0">
                <a:solidFill>
                  <a:schemeClr val="tx1"/>
                </a:solidFill>
              </a:rPr>
              <a:t> Proces </a:t>
            </a:r>
            <a:r>
              <a:rPr lang="nl-NL" sz="2000" dirty="0">
                <a:solidFill>
                  <a:schemeClr val="tx1"/>
                </a:solidFill>
              </a:rPr>
              <a:t>voor die situaties waarop het noodzakelijk is op korte termijn RSGB of RGBZ toe te </a:t>
            </a:r>
            <a:r>
              <a:rPr lang="nl-NL" sz="2000" dirty="0" smtClean="0">
                <a:solidFill>
                  <a:schemeClr val="tx1"/>
                </a:solidFill>
              </a:rPr>
              <a:t>passen maar </a:t>
            </a:r>
            <a:r>
              <a:rPr lang="nl-NL" sz="2000" dirty="0">
                <a:solidFill>
                  <a:schemeClr val="tx1"/>
                </a:solidFill>
              </a:rPr>
              <a:t>waar nog geen eindproductstandaard beschikbaar is. </a:t>
            </a:r>
          </a:p>
          <a:p>
            <a:r>
              <a:rPr lang="nl-NL" sz="2000" dirty="0" smtClean="0">
                <a:solidFill>
                  <a:schemeClr val="tx1"/>
                </a:solidFill>
              </a:rPr>
              <a:t>Proces </a:t>
            </a:r>
            <a:r>
              <a:rPr lang="nl-NL" sz="2000" dirty="0">
                <a:solidFill>
                  <a:schemeClr val="tx1"/>
                </a:solidFill>
              </a:rPr>
              <a:t>levert op zeer korte termijn een tijdelijk </a:t>
            </a:r>
            <a:r>
              <a:rPr lang="nl-NL" sz="2000" dirty="0" smtClean="0">
                <a:solidFill>
                  <a:schemeClr val="tx1"/>
                </a:solidFill>
              </a:rPr>
              <a:t>koppelvlak als stap naar een eindproductstandaard.</a:t>
            </a:r>
            <a:endParaRPr lang="nl-NL" sz="2000" dirty="0">
              <a:solidFill>
                <a:schemeClr val="tx1"/>
              </a:solidFill>
            </a:endParaRPr>
          </a:p>
          <a:p>
            <a:r>
              <a:rPr lang="nl-NL" sz="2000" dirty="0" smtClean="0">
                <a:solidFill>
                  <a:schemeClr val="tx1"/>
                </a:solidFill>
              </a:rPr>
              <a:t>Vervolgens </a:t>
            </a:r>
            <a:r>
              <a:rPr lang="nl-NL" sz="2000" dirty="0">
                <a:solidFill>
                  <a:schemeClr val="tx1"/>
                </a:solidFill>
              </a:rPr>
              <a:t>wordt eindproductstandaard (definitieve oplossing) ontwikkeld.</a:t>
            </a:r>
          </a:p>
          <a:p>
            <a:pPr marL="0" indent="0">
              <a:buNone/>
            </a:pPr>
            <a:endParaRPr lang="nl-NL" sz="2000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nl-NL" sz="2000" b="1" dirty="0" smtClean="0">
                <a:solidFill>
                  <a:schemeClr val="tx1"/>
                </a:solidFill>
              </a:rPr>
              <a:t>Consequentie voor ZDS/DCR</a:t>
            </a:r>
            <a:r>
              <a:rPr lang="nl-NL" sz="2000" dirty="0" smtClean="0">
                <a:solidFill>
                  <a:schemeClr val="tx1"/>
                </a:solidFill>
              </a:rPr>
              <a:t>: </a:t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2000" dirty="0" smtClean="0">
                <a:solidFill>
                  <a:schemeClr val="tx1"/>
                </a:solidFill>
              </a:rPr>
              <a:t>Mogelijk moet functionaliteit uit StUF-ZKN worden toegevoegd aan koppelvlak.</a:t>
            </a:r>
            <a:endParaRPr lang="nl-NL" sz="2000" dirty="0" smtClean="0">
              <a:solidFill>
                <a:schemeClr val="tx1"/>
              </a:solidFill>
            </a:endParaRPr>
          </a:p>
          <a:p>
            <a:pPr lvl="1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8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ing PowerPointsjabloon versie 26 juli 201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3.xml><?xml version="1.0" encoding="utf-8"?>
<a:theme xmlns:a="http://schemas.openxmlformats.org/drawingml/2006/main" name="2_King PowerPointsjabloon versie 26 juli 201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4.xml><?xml version="1.0" encoding="utf-8"?>
<a:theme xmlns:a="http://schemas.openxmlformats.org/drawingml/2006/main" name="1_King PowerPointsjabloon versie 26 juli 201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5.xml><?xml version="1.0" encoding="utf-8"?>
<a:theme xmlns:a="http://schemas.openxmlformats.org/drawingml/2006/main" name="3_King PowerPointsjabloon versie 26 juli 201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6.xml><?xml version="1.0" encoding="utf-8"?>
<a:theme xmlns:a="http://schemas.openxmlformats.org/drawingml/2006/main" name="1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7.xml><?xml version="1.0" encoding="utf-8"?>
<a:theme xmlns:a="http://schemas.openxmlformats.org/drawingml/2006/main" name="2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8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oranje 25% 130703</Template>
  <TotalTime>12220</TotalTime>
  <Words>1245</Words>
  <Application>Microsoft Office PowerPoint</Application>
  <PresentationFormat>Diavoorstelling (4:3)</PresentationFormat>
  <Paragraphs>254</Paragraphs>
  <Slides>17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7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King PowerPointsjabloon oranje 25% 130703</vt:lpstr>
      <vt:lpstr>King PowerPointsjabloon versie 26 juli 2013</vt:lpstr>
      <vt:lpstr>2_King PowerPointsjabloon versie 26 juli 2013</vt:lpstr>
      <vt:lpstr>1_King PowerPointsjabloon versie 26 juli 2013</vt:lpstr>
      <vt:lpstr>3_King PowerPointsjabloon versie 26 juli 2013</vt:lpstr>
      <vt:lpstr>1_King PowerPointsjabloon oranje 25% 130703</vt:lpstr>
      <vt:lpstr>2_King PowerPointsjabloon oranje 25% 130703</vt:lpstr>
      <vt:lpstr>Vernieuwing gegevens en berichtenstandaarden</vt:lpstr>
      <vt:lpstr>Wat willen we bereiken</vt:lpstr>
      <vt:lpstr>Op welke gebieden zijn veranderingen in beeld</vt:lpstr>
      <vt:lpstr>Uit regiegroep Gegevens en Berichtenstandaarden van juni 2016:</vt:lpstr>
      <vt:lpstr>Leerpunten van kennissessie 5 juli</vt:lpstr>
      <vt:lpstr>Oplossingsrichting vernieuwde standaarden</vt:lpstr>
      <vt:lpstr>Waar zit de verandering?</vt:lpstr>
      <vt:lpstr>Effecten van die verandering</vt:lpstr>
      <vt:lpstr>Wat doen we dan met StUF-BG en StUF-ZKN?</vt:lpstr>
      <vt:lpstr>Gewenste beweging naar eindproducten</vt:lpstr>
      <vt:lpstr>Project breakdown</vt:lpstr>
      <vt:lpstr>Globale planning</vt:lpstr>
      <vt:lpstr>Eindproductstandaarden bij andere partijen</vt:lpstr>
      <vt:lpstr>Wat vraagt dat van deze werkgroep?</vt:lpstr>
      <vt:lpstr>PowerPoint-presentatie</vt:lpstr>
      <vt:lpstr>Projectmatige uitgangspunten</vt:lpstr>
      <vt:lpstr>Elf richtinggevende afspraken van Regiegroep tot nu toe </vt:lpstr>
    </vt:vector>
  </TitlesOfParts>
  <Company>Vereniging Nederlandse Gemeenten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Summerschool Archief 2020</dc:title>
  <dc:creator>Jeffrey Gortmaker</dc:creator>
  <cp:lastModifiedBy>Theo Peters</cp:lastModifiedBy>
  <cp:revision>270</cp:revision>
  <dcterms:created xsi:type="dcterms:W3CDTF">2014-09-12T12:55:32Z</dcterms:created>
  <dcterms:modified xsi:type="dcterms:W3CDTF">2016-10-11T21:06:01Z</dcterms:modified>
</cp:coreProperties>
</file>